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56" r:id="rId4"/>
    <p:sldId id="288" r:id="rId5"/>
    <p:sldId id="289" r:id="rId6"/>
    <p:sldId id="257" r:id="rId7"/>
    <p:sldId id="290" r:id="rId8"/>
    <p:sldId id="258" r:id="rId9"/>
    <p:sldId id="259" r:id="rId10"/>
    <p:sldId id="260" r:id="rId11"/>
    <p:sldId id="291" r:id="rId12"/>
    <p:sldId id="292" r:id="rId13"/>
    <p:sldId id="261" r:id="rId14"/>
    <p:sldId id="262" r:id="rId15"/>
    <p:sldId id="263" r:id="rId16"/>
    <p:sldId id="264" r:id="rId17"/>
    <p:sldId id="287" r:id="rId18"/>
    <p:sldId id="265" r:id="rId19"/>
    <p:sldId id="266" r:id="rId20"/>
    <p:sldId id="267" r:id="rId21"/>
    <p:sldId id="268" r:id="rId22"/>
    <p:sldId id="273" r:id="rId23"/>
    <p:sldId id="269" r:id="rId24"/>
    <p:sldId id="270" r:id="rId25"/>
    <p:sldId id="293" r:id="rId26"/>
    <p:sldId id="271" r:id="rId27"/>
    <p:sldId id="272" r:id="rId28"/>
    <p:sldId id="274" r:id="rId29"/>
    <p:sldId id="275" r:id="rId30"/>
    <p:sldId id="277" r:id="rId31"/>
    <p:sldId id="278" r:id="rId32"/>
    <p:sldId id="279" r:id="rId33"/>
    <p:sldId id="280" r:id="rId34"/>
    <p:sldId id="281" r:id="rId35"/>
    <p:sldId id="294" r:id="rId36"/>
    <p:sldId id="282" r:id="rId37"/>
    <p:sldId id="284" r:id="rId38"/>
    <p:sldId id="283"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snapToGrid="0">
      <p:cViewPr varScale="1">
        <p:scale>
          <a:sx n="94" d="100"/>
          <a:sy n="94" d="100"/>
        </p:scale>
        <p:origin x="182"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D14400C-9ED8-420E-9E49-1A21AB1C8CDB}" type="datetimeFigureOut">
              <a:rPr lang="it-IT" smtClean="0"/>
              <a:t>02/03/2023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D14400C-9ED8-420E-9E49-1A21AB1C8CDB}" type="datetimeFigureOut">
              <a:rPr lang="it-IT" smtClean="0"/>
              <a:t>02/03/2023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D14400C-9ED8-420E-9E49-1A21AB1C8CDB}" type="datetimeFigureOut">
              <a:rPr lang="it-IT" smtClean="0"/>
              <a:t>02/03/2023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14400C-9ED8-420E-9E49-1A21AB1C8CDB}" type="datetimeFigureOut">
              <a:rPr lang="it-IT" smtClean="0"/>
              <a:t>02/03/2023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ED14400C-9ED8-420E-9E49-1A21AB1C8CDB}" type="datetimeFigureOut">
              <a:rPr lang="it-IT" smtClean="0"/>
              <a:t>02/03/2023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D14400C-9ED8-420E-9E49-1A21AB1C8CDB}" type="datetimeFigureOut">
              <a:rPr lang="it-IT" smtClean="0"/>
              <a:t>02/03/2023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094B9B9-91B9-4E3C-ACA1-F72590E52215}"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D14400C-9ED8-420E-9E49-1A21AB1C8CDB}" type="datetimeFigureOut">
              <a:rPr lang="it-IT" smtClean="0"/>
              <a:t>02/03/2023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ED14400C-9ED8-420E-9E49-1A21AB1C8CDB}" type="datetimeFigureOut">
              <a:rPr lang="it-IT" smtClean="0"/>
              <a:t>02/03/2023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4400C-9ED8-420E-9E49-1A21AB1C8CDB}" type="datetimeFigureOut">
              <a:rPr lang="it-IT" smtClean="0"/>
              <a:t>02/03/2023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ED14400C-9ED8-420E-9E49-1A21AB1C8CDB}" type="datetimeFigureOut">
              <a:rPr lang="it-IT" smtClean="0"/>
              <a:t>02/03/2023</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094B9B9-91B9-4E3C-ACA1-F72590E5221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14400C-9ED8-420E-9E49-1A21AB1C8CDB}" type="datetimeFigureOut">
              <a:rPr lang="it-IT" smtClean="0"/>
              <a:t>02/03/2023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094B9B9-91B9-4E3C-ACA1-F72590E5221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ED14400C-9ED8-420E-9E49-1A21AB1C8CDB}" type="datetimeFigureOut">
              <a:rPr lang="it-IT" smtClean="0"/>
              <a:t>02/03/2023</a:t>
            </a:fld>
            <a:endParaRPr lang="it-IT"/>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094B9B9-91B9-4E3C-ACA1-F72590E5221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711200" y="4419600"/>
            <a:ext cx="10668000" cy="1016000"/>
          </a:xfrm>
          <a:prstGeom prst="rect">
            <a:avLst/>
          </a:prstGeom>
          <a:noFill/>
          <a:ln w="9525">
            <a:noFill/>
            <a:miter lim="800000"/>
            <a:headEnd/>
            <a:tailEnd/>
          </a:ln>
        </p:spPr>
        <p:txBody>
          <a:bodyPr>
            <a:spAutoFit/>
          </a:bodyPr>
          <a:lstStyle/>
          <a:p>
            <a:pPr algn="ctr"/>
            <a:r>
              <a:rPr lang="it-IT" sz="3200" dirty="0"/>
              <a:t>Corso di</a:t>
            </a:r>
            <a:r>
              <a:rPr lang="it-IT" sz="2800" dirty="0"/>
              <a:t> </a:t>
            </a:r>
            <a:r>
              <a:rPr lang="it-IT" sz="3200" b="1" i="1" dirty="0">
                <a:solidFill>
                  <a:srgbClr val="FF3300"/>
                </a:solidFill>
              </a:rPr>
              <a:t>Bilancio e Fiscalità di impresa</a:t>
            </a:r>
          </a:p>
          <a:p>
            <a:pPr algn="ctr"/>
            <a:endParaRPr lang="it-IT" sz="2800" b="1" i="1" dirty="0"/>
          </a:p>
        </p:txBody>
      </p:sp>
      <p:sp>
        <p:nvSpPr>
          <p:cNvPr id="4102" name="Rectangle 6"/>
          <p:cNvSpPr>
            <a:spLocks noChangeArrowheads="1"/>
          </p:cNvSpPr>
          <p:nvPr/>
        </p:nvSpPr>
        <p:spPr bwMode="auto">
          <a:xfrm>
            <a:off x="632885" y="2209800"/>
            <a:ext cx="11152716" cy="1079500"/>
          </a:xfrm>
          <a:prstGeom prst="rect">
            <a:avLst/>
          </a:prstGeom>
          <a:noFill/>
          <a:ln w="9525">
            <a:noFill/>
            <a:miter lim="800000"/>
            <a:headEnd/>
            <a:tailEnd/>
          </a:ln>
          <a:effectLst/>
        </p:spPr>
        <p:txBody>
          <a:bodyPr lIns="84202" tIns="42103" rIns="84202" bIns="42103" anchor="b"/>
          <a:lstStyle/>
          <a:p>
            <a:pPr algn="ctr" defTabSz="952500">
              <a:defRPr/>
            </a:pP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smtClean="0">
                <a:solidFill>
                  <a:schemeClr val="tx2"/>
                </a:solidFill>
                <a:effectLst>
                  <a:outerShdw blurRad="38100" dist="38100" dir="2700000" algn="tl">
                    <a:srgbClr val="000000"/>
                  </a:outerShdw>
                </a:effectLst>
                <a:latin typeface="Tahoma" pitchFamily="34" charset="0"/>
                <a:cs typeface="+mn-cs"/>
              </a:rPr>
              <a:t>Università degli studi della Basilicata  </a:t>
            </a: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3600" b="1" dirty="0">
                <a:solidFill>
                  <a:schemeClr val="tx2"/>
                </a:solidFill>
                <a:effectLst>
                  <a:outerShdw blurRad="38100" dist="38100" dir="2700000" algn="tl">
                    <a:srgbClr val="000000"/>
                  </a:outerShdw>
                </a:effectLst>
                <a:latin typeface="Tahoma" pitchFamily="34" charset="0"/>
                <a:cs typeface="+mn-cs"/>
              </a:rPr>
              <a:t/>
            </a:r>
            <a:br>
              <a:rPr lang="it-IT" sz="3600" b="1" dirty="0">
                <a:solidFill>
                  <a:schemeClr val="tx2"/>
                </a:solidFill>
                <a:effectLst>
                  <a:outerShdw blurRad="38100" dist="38100" dir="2700000" algn="tl">
                    <a:srgbClr val="000000"/>
                  </a:outerShdw>
                </a:effectLst>
                <a:latin typeface="Tahoma" pitchFamily="34" charset="0"/>
                <a:cs typeface="+mn-cs"/>
              </a:rPr>
            </a:br>
            <a:r>
              <a:rPr lang="it-IT" sz="2800" b="1" dirty="0" smtClean="0">
                <a:solidFill>
                  <a:schemeClr val="tx2"/>
                </a:solidFill>
                <a:effectLst>
                  <a:outerShdw blurRad="38100" dist="38100" dir="2700000" algn="tl">
                    <a:srgbClr val="000000"/>
                  </a:outerShdw>
                </a:effectLst>
                <a:latin typeface="Tahoma" pitchFamily="34" charset="0"/>
                <a:cs typeface="+mn-cs"/>
              </a:rPr>
              <a:t>Dipartimento di Matematica Informatica ed Economia</a:t>
            </a:r>
            <a:endParaRPr lang="it-IT" sz="2800" b="1" dirty="0">
              <a:solidFill>
                <a:schemeClr val="tx2"/>
              </a:solidFill>
              <a:effectLst>
                <a:outerShdw blurRad="38100" dist="38100" dir="2700000" algn="tl">
                  <a:srgbClr val="000000"/>
                </a:outerShdw>
              </a:effectLst>
              <a:latin typeface="Tahoma" pitchFamily="34" charset="0"/>
              <a:cs typeface="+mn-cs"/>
            </a:endParaRPr>
          </a:p>
        </p:txBody>
      </p:sp>
    </p:spTree>
    <p:extLst>
      <p:ext uri="{BB962C8B-B14F-4D97-AF65-F5344CB8AC3E}">
        <p14:creationId xmlns:p14="http://schemas.microsoft.com/office/powerpoint/2010/main" val="9547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0262" y="271164"/>
            <a:ext cx="10893972" cy="548640"/>
          </a:xfrm>
          <a:ln>
            <a:solidFill>
              <a:srgbClr val="FF0000"/>
            </a:solidFill>
          </a:ln>
        </p:spPr>
        <p:txBody>
          <a:bodyPr/>
          <a:lstStyle/>
          <a:p>
            <a:r>
              <a:rPr lang="it-IT" dirty="0" smtClean="0">
                <a:effectLst>
                  <a:outerShdw blurRad="38100" dist="38100" dir="2700000" algn="tl">
                    <a:srgbClr val="000000">
                      <a:alpha val="43137"/>
                    </a:srgbClr>
                  </a:outerShdw>
                </a:effectLst>
              </a:rPr>
              <a:t>Bilancio come pacchetto informativo per lettori esterni</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39109" y="974283"/>
            <a:ext cx="11553497" cy="4848131"/>
          </a:xfrm>
        </p:spPr>
        <p:txBody>
          <a:bodyPr>
            <a:noAutofit/>
          </a:bodyPr>
          <a:lstStyle/>
          <a:p>
            <a:pPr algn="just"/>
            <a:r>
              <a:rPr lang="it-IT" sz="2400" b="0" dirty="0" smtClean="0"/>
              <a:t>Oltre ai </a:t>
            </a:r>
            <a:r>
              <a:rPr lang="it-IT" sz="2400" dirty="0" smtClean="0"/>
              <a:t>soggetti interni</a:t>
            </a:r>
            <a:r>
              <a:rPr lang="it-IT" sz="2400" b="0" dirty="0" smtClean="0"/>
              <a:t>, anche i </a:t>
            </a:r>
            <a:r>
              <a:rPr lang="it-IT" sz="2400" dirty="0" smtClean="0"/>
              <a:t>soggetti esterni </a:t>
            </a:r>
            <a:r>
              <a:rPr lang="it-IT" sz="2400" b="0" dirty="0" smtClean="0"/>
              <a:t>hanno un interesse verso le sorti dell’azienda, in quanto dal comportamento di quest’ultima dipende il soddisfacimento dei personali interessi.</a:t>
            </a:r>
          </a:p>
          <a:p>
            <a:pPr algn="just"/>
            <a:r>
              <a:rPr lang="it-IT" sz="2400" b="0" dirty="0" smtClean="0"/>
              <a:t>I soggetti interessati, noti come </a:t>
            </a:r>
            <a:r>
              <a:rPr lang="it-IT" sz="2400" i="1" dirty="0" smtClean="0"/>
              <a:t>stakeholder</a:t>
            </a:r>
            <a:r>
              <a:rPr lang="it-IT" sz="2400" b="0" dirty="0" smtClean="0"/>
              <a:t>, valutano la capacità dell’azienda di mantenersi in equilibrio. Sono compresi:</a:t>
            </a:r>
          </a:p>
          <a:p>
            <a:pPr lvl="0" algn="just" fontAlgn="base">
              <a:lnSpc>
                <a:spcPct val="100000"/>
              </a:lnSpc>
              <a:spcBef>
                <a:spcPct val="0"/>
              </a:spcBef>
              <a:spcAft>
                <a:spcPct val="0"/>
              </a:spcAft>
              <a:buFont typeface="Wingdings" panose="05000000000000000000" pitchFamily="2" charset="2"/>
              <a:buChar char="ü"/>
              <a:defRPr/>
            </a:pPr>
            <a:r>
              <a:rPr lang="it-IT" sz="2400" b="0" dirty="0" smtClean="0">
                <a:solidFill>
                  <a:prstClr val="black"/>
                </a:solidFill>
              </a:rPr>
              <a:t>   </a:t>
            </a:r>
            <a:r>
              <a:rPr lang="it-IT" sz="2400" i="1" dirty="0" smtClean="0">
                <a:solidFill>
                  <a:prstClr val="black"/>
                </a:solidFill>
              </a:rPr>
              <a:t>Organi </a:t>
            </a:r>
            <a:r>
              <a:rPr lang="it-IT" sz="2400" i="1" dirty="0">
                <a:solidFill>
                  <a:prstClr val="black"/>
                </a:solidFill>
              </a:rPr>
              <a:t>direzionali</a:t>
            </a:r>
            <a:r>
              <a:rPr lang="it-IT" sz="2400" b="0" dirty="0">
                <a:solidFill>
                  <a:prstClr val="black"/>
                </a:solidFill>
              </a:rPr>
              <a:t>: fornire informazioni sulle condizioni di economicità della gestione</a:t>
            </a:r>
          </a:p>
          <a:p>
            <a:pPr lvl="0" algn="just" fontAlgn="base">
              <a:lnSpc>
                <a:spcPct val="100000"/>
              </a:lnSpc>
              <a:spcBef>
                <a:spcPct val="0"/>
              </a:spcBef>
              <a:spcAft>
                <a:spcPct val="0"/>
              </a:spcAft>
              <a:buFont typeface="Wingdings" panose="05000000000000000000" pitchFamily="2" charset="2"/>
              <a:buChar char="ü"/>
              <a:defRPr/>
            </a:pPr>
            <a:r>
              <a:rPr lang="it-IT" sz="2400" b="0" dirty="0" smtClean="0">
                <a:solidFill>
                  <a:prstClr val="black"/>
                </a:solidFill>
              </a:rPr>
              <a:t>  </a:t>
            </a:r>
            <a:r>
              <a:rPr lang="it-IT" sz="2400" i="1" dirty="0" smtClean="0">
                <a:solidFill>
                  <a:prstClr val="black"/>
                </a:solidFill>
              </a:rPr>
              <a:t>Creditori </a:t>
            </a:r>
            <a:r>
              <a:rPr lang="it-IT" sz="2400" i="1" dirty="0">
                <a:solidFill>
                  <a:prstClr val="black"/>
                </a:solidFill>
              </a:rPr>
              <a:t>e banche</a:t>
            </a:r>
            <a:r>
              <a:rPr lang="it-IT" sz="2400" b="0" dirty="0">
                <a:solidFill>
                  <a:prstClr val="black"/>
                </a:solidFill>
              </a:rPr>
              <a:t>: valutare l’ammontare del capitale aziendale (garanzia ideale dei </a:t>
            </a:r>
            <a:r>
              <a:rPr lang="it-IT" sz="2400" b="0" dirty="0" smtClean="0">
                <a:solidFill>
                  <a:prstClr val="black"/>
                </a:solidFill>
              </a:rPr>
              <a:t>                                                                                                                    debiti) e </a:t>
            </a:r>
            <a:r>
              <a:rPr lang="it-IT" sz="2400" b="0" dirty="0">
                <a:solidFill>
                  <a:prstClr val="black"/>
                </a:solidFill>
              </a:rPr>
              <a:t>l’economicità dell’attività aziendale nel tempo (sintomo della capacità di far fronte ai propri debiti)</a:t>
            </a:r>
          </a:p>
          <a:p>
            <a:pPr lvl="0" algn="just" fontAlgn="base">
              <a:lnSpc>
                <a:spcPct val="100000"/>
              </a:lnSpc>
              <a:spcBef>
                <a:spcPct val="0"/>
              </a:spcBef>
              <a:spcAft>
                <a:spcPct val="0"/>
              </a:spcAft>
              <a:buFont typeface="Wingdings" panose="05000000000000000000" pitchFamily="2" charset="2"/>
              <a:buChar char="ü"/>
              <a:defRPr/>
            </a:pPr>
            <a:r>
              <a:rPr lang="it-IT" sz="2400" b="0" dirty="0" smtClean="0">
                <a:solidFill>
                  <a:prstClr val="black"/>
                </a:solidFill>
              </a:rPr>
              <a:t> </a:t>
            </a:r>
            <a:r>
              <a:rPr lang="it-IT" sz="2400" i="1" dirty="0" smtClean="0">
                <a:solidFill>
                  <a:prstClr val="black"/>
                </a:solidFill>
              </a:rPr>
              <a:t>P.A</a:t>
            </a:r>
            <a:r>
              <a:rPr lang="it-IT" sz="2400" b="0" i="1" dirty="0">
                <a:solidFill>
                  <a:prstClr val="black"/>
                </a:solidFill>
              </a:rPr>
              <a:t>.</a:t>
            </a:r>
            <a:r>
              <a:rPr lang="it-IT" sz="2400" b="0" dirty="0">
                <a:solidFill>
                  <a:prstClr val="black"/>
                </a:solidFill>
              </a:rPr>
              <a:t>: calcolare il reddito di esercizio in base al </a:t>
            </a:r>
            <a:r>
              <a:rPr lang="it-IT" sz="2400" b="0" dirty="0" smtClean="0">
                <a:solidFill>
                  <a:prstClr val="black"/>
                </a:solidFill>
              </a:rPr>
              <a:t>quale </a:t>
            </a:r>
            <a:r>
              <a:rPr lang="it-IT" sz="2400" b="0" dirty="0">
                <a:solidFill>
                  <a:prstClr val="black"/>
                </a:solidFill>
              </a:rPr>
              <a:t>determinare le imposte</a:t>
            </a:r>
          </a:p>
          <a:p>
            <a:pPr lvl="0" algn="just" fontAlgn="base">
              <a:lnSpc>
                <a:spcPct val="100000"/>
              </a:lnSpc>
              <a:spcBef>
                <a:spcPct val="0"/>
              </a:spcBef>
              <a:spcAft>
                <a:spcPct val="0"/>
              </a:spcAft>
              <a:buFont typeface="Wingdings" panose="05000000000000000000" pitchFamily="2" charset="2"/>
              <a:buChar char="ü"/>
              <a:defRPr/>
            </a:pPr>
            <a:r>
              <a:rPr lang="it-IT" sz="2400" b="0" dirty="0" smtClean="0">
                <a:solidFill>
                  <a:prstClr val="black"/>
                </a:solidFill>
              </a:rPr>
              <a:t> </a:t>
            </a:r>
            <a:r>
              <a:rPr lang="it-IT" sz="2400" i="1" dirty="0" smtClean="0">
                <a:solidFill>
                  <a:prstClr val="black"/>
                </a:solidFill>
              </a:rPr>
              <a:t>Fornitori</a:t>
            </a:r>
            <a:endParaRPr lang="it-IT" sz="2400" i="1" dirty="0">
              <a:solidFill>
                <a:prstClr val="black"/>
              </a:solidFill>
            </a:endParaRPr>
          </a:p>
          <a:p>
            <a:pPr lvl="0" algn="just" fontAlgn="base">
              <a:lnSpc>
                <a:spcPct val="100000"/>
              </a:lnSpc>
              <a:spcBef>
                <a:spcPct val="0"/>
              </a:spcBef>
              <a:spcAft>
                <a:spcPct val="0"/>
              </a:spcAft>
              <a:buFont typeface="Wingdings" panose="05000000000000000000" pitchFamily="2" charset="2"/>
              <a:buChar char="ü"/>
              <a:defRPr/>
            </a:pPr>
            <a:r>
              <a:rPr lang="it-IT" sz="2400" b="0" i="1" dirty="0" smtClean="0">
                <a:solidFill>
                  <a:prstClr val="black"/>
                </a:solidFill>
              </a:rPr>
              <a:t> </a:t>
            </a:r>
            <a:r>
              <a:rPr lang="it-IT" sz="2400" i="1" dirty="0" smtClean="0">
                <a:solidFill>
                  <a:prstClr val="black"/>
                </a:solidFill>
              </a:rPr>
              <a:t>Clienti</a:t>
            </a:r>
          </a:p>
          <a:p>
            <a:pPr marL="0" lvl="0" indent="0" algn="just" fontAlgn="base">
              <a:lnSpc>
                <a:spcPct val="100000"/>
              </a:lnSpc>
              <a:spcBef>
                <a:spcPct val="0"/>
              </a:spcBef>
              <a:spcAft>
                <a:spcPct val="0"/>
              </a:spcAft>
              <a:buNone/>
              <a:defRPr/>
            </a:pPr>
            <a:r>
              <a:rPr lang="it-IT" sz="2400" b="0" dirty="0" smtClean="0">
                <a:solidFill>
                  <a:prstClr val="black"/>
                </a:solidFill>
              </a:rPr>
              <a:t>     ….</a:t>
            </a:r>
            <a:endParaRPr lang="it-IT" sz="2400" b="0" dirty="0">
              <a:solidFill>
                <a:prstClr val="black"/>
              </a:solidFill>
            </a:endParaRPr>
          </a:p>
        </p:txBody>
      </p:sp>
    </p:spTree>
    <p:extLst>
      <p:ext uri="{BB962C8B-B14F-4D97-AF65-F5344CB8AC3E}">
        <p14:creationId xmlns:p14="http://schemas.microsoft.com/office/powerpoint/2010/main" val="188231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0262" y="271164"/>
            <a:ext cx="10893972" cy="548640"/>
          </a:xfrm>
          <a:ln>
            <a:solidFill>
              <a:srgbClr val="FF0000"/>
            </a:solidFill>
          </a:ln>
        </p:spPr>
        <p:txBody>
          <a:bodyPr/>
          <a:lstStyle/>
          <a:p>
            <a:r>
              <a:rPr lang="it-IT" dirty="0" smtClean="0">
                <a:effectLst>
                  <a:outerShdw blurRad="38100" dist="38100" dir="2700000" algn="tl">
                    <a:srgbClr val="000000">
                      <a:alpha val="43137"/>
                    </a:srgbClr>
                  </a:outerShdw>
                </a:effectLst>
              </a:rPr>
              <a:t>Bilancio come pacchetto informativo per lettori esterni</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39109" y="974283"/>
            <a:ext cx="11553497" cy="4848131"/>
          </a:xfrm>
        </p:spPr>
        <p:txBody>
          <a:bodyPr>
            <a:noAutofit/>
          </a:bodyPr>
          <a:lstStyle/>
          <a:p>
            <a:pPr algn="just"/>
            <a:r>
              <a:rPr lang="it-IT" sz="2400" b="0" dirty="0" smtClean="0"/>
              <a:t>Questa </a:t>
            </a:r>
            <a:r>
              <a:rPr lang="it-IT" sz="2400" b="0" dirty="0"/>
              <a:t>funzione </a:t>
            </a:r>
            <a:r>
              <a:rPr lang="it-IT" sz="2400" b="0" dirty="0" smtClean="0"/>
              <a:t>informativa in </a:t>
            </a:r>
            <a:r>
              <a:rPr lang="it-IT" sz="2400" b="0" dirty="0"/>
              <a:t>senso ampio è sintetizzata dal termine </a:t>
            </a:r>
            <a:r>
              <a:rPr lang="it-IT" sz="2400" dirty="0"/>
              <a:t>«</a:t>
            </a:r>
            <a:r>
              <a:rPr lang="it-IT" sz="2400" dirty="0" err="1"/>
              <a:t>annual</a:t>
            </a:r>
            <a:r>
              <a:rPr lang="it-IT" sz="2400" dirty="0"/>
              <a:t> report</a:t>
            </a:r>
            <a:r>
              <a:rPr lang="it-IT" sz="2400" dirty="0" smtClean="0"/>
              <a:t>».</a:t>
            </a:r>
            <a:endParaRPr lang="it-IT" sz="2400" b="0" dirty="0"/>
          </a:p>
          <a:p>
            <a:pPr algn="just"/>
            <a:endParaRPr lang="it-IT" sz="2400" b="0" dirty="0"/>
          </a:p>
          <a:p>
            <a:pPr algn="just"/>
            <a:r>
              <a:rPr lang="it-IT" sz="2400" b="0" dirty="0" smtClean="0"/>
              <a:t>In </a:t>
            </a:r>
            <a:r>
              <a:rPr lang="it-IT" sz="2400" b="0" dirty="0"/>
              <a:t>questa terza funzione, gli </a:t>
            </a:r>
            <a:r>
              <a:rPr lang="it-IT" sz="2400" dirty="0"/>
              <a:t>utenti privilegiati </a:t>
            </a:r>
            <a:r>
              <a:rPr lang="it-IT" sz="2400" b="0" dirty="0"/>
              <a:t>del bilancio saranno allora </a:t>
            </a:r>
            <a:r>
              <a:rPr lang="it-IT" sz="2400" b="0" dirty="0" smtClean="0"/>
              <a:t>soggetti esterni</a:t>
            </a:r>
            <a:r>
              <a:rPr lang="it-IT" sz="2400" b="0" dirty="0"/>
              <a:t>, il «pubblico», inteso come qualunque soggetto interessato alle sorti della </a:t>
            </a:r>
            <a:r>
              <a:rPr lang="it-IT" sz="2400" b="0" dirty="0" smtClean="0"/>
              <a:t>combinazione produttiva</a:t>
            </a:r>
            <a:r>
              <a:rPr lang="it-IT" sz="2400" b="0" dirty="0"/>
              <a:t>. </a:t>
            </a:r>
            <a:endParaRPr lang="it-IT" sz="2400" b="0" dirty="0" smtClean="0"/>
          </a:p>
          <a:p>
            <a:pPr algn="just"/>
            <a:endParaRPr lang="it-IT" sz="2400" b="0" dirty="0" smtClean="0"/>
          </a:p>
          <a:p>
            <a:pPr algn="just"/>
            <a:r>
              <a:rPr lang="it-IT" sz="2400" b="0" dirty="0" smtClean="0"/>
              <a:t>A </a:t>
            </a:r>
            <a:r>
              <a:rPr lang="it-IT" sz="2400" b="0" dirty="0"/>
              <a:t>conferma di ciò, </a:t>
            </a:r>
            <a:r>
              <a:rPr lang="it-IT" sz="2400" dirty="0"/>
              <a:t>l’OIC 11 </a:t>
            </a:r>
            <a:r>
              <a:rPr lang="it-IT" sz="2400" b="0" dirty="0"/>
              <a:t>stabilisce che «</a:t>
            </a:r>
            <a:r>
              <a:rPr lang="it-IT" sz="2400" b="0" i="1" dirty="0"/>
              <a:t>destinatari </a:t>
            </a:r>
            <a:r>
              <a:rPr lang="it-IT" sz="2400" b="0" i="1" dirty="0" smtClean="0"/>
              <a:t>primari dell’informazione </a:t>
            </a:r>
            <a:r>
              <a:rPr lang="it-IT" sz="2400" b="0" i="1" dirty="0"/>
              <a:t>del bilancio sono coloro che forniscono risorse finanziarie all’impresa</a:t>
            </a:r>
            <a:r>
              <a:rPr lang="it-IT" sz="2400" b="0" i="1" dirty="0" smtClean="0"/>
              <a:t>: gli </a:t>
            </a:r>
            <a:r>
              <a:rPr lang="it-IT" sz="2400" b="0" i="1" dirty="0"/>
              <a:t>investitori, i finanziatori e gli altri creditori</a:t>
            </a:r>
            <a:r>
              <a:rPr lang="it-IT" sz="2400" b="0" dirty="0"/>
              <a:t>».</a:t>
            </a:r>
            <a:endParaRPr lang="it-IT" sz="2400" b="0" dirty="0">
              <a:solidFill>
                <a:prstClr val="black"/>
              </a:solidFill>
            </a:endParaRPr>
          </a:p>
        </p:txBody>
      </p:sp>
    </p:spTree>
    <p:extLst>
      <p:ext uri="{BB962C8B-B14F-4D97-AF65-F5344CB8AC3E}">
        <p14:creationId xmlns:p14="http://schemas.microsoft.com/office/powerpoint/2010/main" val="569001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6841" y="271164"/>
            <a:ext cx="11429999" cy="548640"/>
          </a:xfrm>
          <a:ln>
            <a:solidFill>
              <a:srgbClr val="FF0000"/>
            </a:solidFill>
          </a:ln>
        </p:spPr>
        <p:txBody>
          <a:bodyPr/>
          <a:lstStyle/>
          <a:p>
            <a:r>
              <a:rPr lang="it-IT" dirty="0">
                <a:effectLst>
                  <a:outerShdw blurRad="38100" dist="38100" dir="2700000" algn="tl">
                    <a:srgbClr val="000000">
                      <a:alpha val="43137"/>
                    </a:srgbClr>
                  </a:outerShdw>
                </a:effectLst>
              </a:rPr>
              <a:t>tutelata la funzione informativa verso l’esterno del bilancio </a:t>
            </a:r>
          </a:p>
        </p:txBody>
      </p:sp>
      <p:sp>
        <p:nvSpPr>
          <p:cNvPr id="3" name="Segnaposto contenuto 2"/>
          <p:cNvSpPr>
            <a:spLocks noGrp="1"/>
          </p:cNvSpPr>
          <p:nvPr>
            <p:ph idx="1"/>
          </p:nvPr>
        </p:nvSpPr>
        <p:spPr>
          <a:xfrm>
            <a:off x="239109" y="974283"/>
            <a:ext cx="11553497" cy="4848131"/>
          </a:xfrm>
        </p:spPr>
        <p:txBody>
          <a:bodyPr>
            <a:noAutofit/>
          </a:bodyPr>
          <a:lstStyle/>
          <a:p>
            <a:pPr marL="0" indent="0" algn="just"/>
            <a:r>
              <a:rPr lang="it-IT" sz="2200" i="1" dirty="0" smtClean="0"/>
              <a:t>Regolamentazione </a:t>
            </a:r>
            <a:r>
              <a:rPr lang="it-IT" sz="2200" i="1" dirty="0"/>
              <a:t>obbligatoria </a:t>
            </a:r>
            <a:r>
              <a:rPr lang="it-IT" sz="2200" b="0" dirty="0"/>
              <a:t>del bilancio </a:t>
            </a:r>
            <a:r>
              <a:rPr lang="it-IT" sz="2200" b="0" dirty="0" smtClean="0"/>
              <a:t>di esercizio</a:t>
            </a:r>
            <a:r>
              <a:rPr lang="it-IT" sz="2200" b="0" dirty="0"/>
              <a:t>, spesso affidata alle </a:t>
            </a:r>
            <a:r>
              <a:rPr lang="it-IT" sz="2200" dirty="0"/>
              <a:t>leggi nazionali</a:t>
            </a:r>
            <a:r>
              <a:rPr lang="it-IT" sz="2200" b="0" dirty="0"/>
              <a:t>, altre volte a regolamentazioni fornite </a:t>
            </a:r>
            <a:r>
              <a:rPr lang="it-IT" sz="2200" b="0" dirty="0" smtClean="0"/>
              <a:t>da </a:t>
            </a:r>
            <a:r>
              <a:rPr lang="it-IT" sz="2200" dirty="0" smtClean="0"/>
              <a:t>qualificate </a:t>
            </a:r>
            <a:r>
              <a:rPr lang="it-IT" sz="2200" dirty="0"/>
              <a:t>associazioni professionali</a:t>
            </a:r>
            <a:r>
              <a:rPr lang="it-IT" sz="2200" b="0" dirty="0"/>
              <a:t>. </a:t>
            </a:r>
            <a:endParaRPr lang="it-IT" sz="2200" b="0" dirty="0" smtClean="0"/>
          </a:p>
          <a:p>
            <a:pPr marL="0" indent="0" algn="just"/>
            <a:r>
              <a:rPr lang="it-IT" sz="2200" b="0" dirty="0" smtClean="0"/>
              <a:t>Tale </a:t>
            </a:r>
            <a:r>
              <a:rPr lang="it-IT" sz="2200" b="0" dirty="0"/>
              <a:t>regolamentazione è accompagnata </a:t>
            </a:r>
            <a:r>
              <a:rPr lang="it-IT" sz="2200" b="0" dirty="0" smtClean="0"/>
              <a:t>anche da </a:t>
            </a:r>
            <a:r>
              <a:rPr lang="it-IT" sz="2200" b="0" dirty="0"/>
              <a:t>un </a:t>
            </a:r>
            <a:r>
              <a:rPr lang="it-IT" sz="2200" dirty="0"/>
              <a:t>sistema di controlli </a:t>
            </a:r>
            <a:r>
              <a:rPr lang="it-IT" sz="2200" b="0" dirty="0"/>
              <a:t>e di relative sanzioni sull’operato degli amministratori, </a:t>
            </a:r>
            <a:r>
              <a:rPr lang="it-IT" sz="2200" b="0" dirty="0" smtClean="0"/>
              <a:t>che ne </a:t>
            </a:r>
            <a:r>
              <a:rPr lang="it-IT" sz="2200" b="0" dirty="0"/>
              <a:t>rafforzi il potere imperativo</a:t>
            </a:r>
            <a:r>
              <a:rPr lang="it-IT" sz="2200" b="0" dirty="0" smtClean="0"/>
              <a:t>.</a:t>
            </a:r>
          </a:p>
          <a:p>
            <a:r>
              <a:rPr lang="it-IT" sz="2200" dirty="0" smtClean="0"/>
              <a:t>L’informazione </a:t>
            </a:r>
            <a:r>
              <a:rPr lang="it-IT" sz="2200" dirty="0"/>
              <a:t>dovuta deve </a:t>
            </a:r>
            <a:r>
              <a:rPr lang="it-IT" sz="2200" dirty="0" smtClean="0"/>
              <a:t>rappresentare il </a:t>
            </a:r>
            <a:r>
              <a:rPr lang="it-IT" sz="2200" i="1" dirty="0"/>
              <a:t>minimo comune conoscitivo </a:t>
            </a:r>
            <a:r>
              <a:rPr lang="it-IT" sz="2200" dirty="0"/>
              <a:t>a disposizione del pubblico.</a:t>
            </a:r>
            <a:endParaRPr lang="it-IT" sz="2200" dirty="0">
              <a:solidFill>
                <a:prstClr val="black"/>
              </a:solidFill>
            </a:endParaRPr>
          </a:p>
          <a:p>
            <a:r>
              <a:rPr lang="it-IT" sz="2200" b="0" dirty="0" smtClean="0"/>
              <a:t>L'imposizione degli </a:t>
            </a:r>
            <a:r>
              <a:rPr lang="it-IT" sz="2200" b="0" dirty="0"/>
              <a:t>obblighi informativi (</a:t>
            </a:r>
            <a:r>
              <a:rPr lang="it-IT" sz="2200" b="0" i="1" dirty="0" err="1"/>
              <a:t>mandatory</a:t>
            </a:r>
            <a:r>
              <a:rPr lang="it-IT" sz="2200" b="0" i="1" dirty="0"/>
              <a:t> </a:t>
            </a:r>
            <a:r>
              <a:rPr lang="it-IT" sz="2200" b="0" i="1" dirty="0" err="1"/>
              <a:t>disclosure</a:t>
            </a:r>
            <a:r>
              <a:rPr lang="it-IT" sz="2200" b="0" dirty="0"/>
              <a:t>) </a:t>
            </a:r>
            <a:r>
              <a:rPr lang="it-IT" sz="2200" b="0" dirty="0" smtClean="0"/>
              <a:t>deve sempre </a:t>
            </a:r>
            <a:r>
              <a:rPr lang="it-IT" sz="2200" b="0" dirty="0"/>
              <a:t>porsi valutando attentamente il rapporto costi-benefici tra investitori ed </a:t>
            </a:r>
            <a:r>
              <a:rPr lang="it-IT" sz="2200" b="0" dirty="0" smtClean="0"/>
              <a:t>azienda </a:t>
            </a:r>
            <a:r>
              <a:rPr lang="it-IT" sz="2200" b="0" dirty="0"/>
              <a:t>emittente e stando attenti a selezionare e rendere obbligatorie solo le </a:t>
            </a:r>
            <a:r>
              <a:rPr lang="it-IT" sz="2200" b="0" dirty="0" smtClean="0"/>
              <a:t>informazioni rilevanti </a:t>
            </a:r>
            <a:r>
              <a:rPr lang="it-IT" sz="2200" b="0" dirty="0"/>
              <a:t>per i bisogni informativi dei lettori. </a:t>
            </a:r>
            <a:endParaRPr lang="it-IT" sz="2200" dirty="0">
              <a:solidFill>
                <a:prstClr val="black"/>
              </a:solidFill>
            </a:endParaRPr>
          </a:p>
        </p:txBody>
      </p:sp>
    </p:spTree>
    <p:extLst>
      <p:ext uri="{BB962C8B-B14F-4D97-AF65-F5344CB8AC3E}">
        <p14:creationId xmlns:p14="http://schemas.microsoft.com/office/powerpoint/2010/main" val="1248600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1253" y="286932"/>
            <a:ext cx="10027920" cy="548640"/>
          </a:xfrm>
          <a:solidFill>
            <a:srgbClr val="FFFF00"/>
          </a:solidFill>
        </p:spPr>
        <p:txBody>
          <a:bodyPr/>
          <a:lstStyle/>
          <a:p>
            <a:r>
              <a:rPr lang="it-IT" dirty="0" smtClean="0">
                <a:effectLst>
                  <a:outerShdw blurRad="38100" dist="38100" dir="2700000" algn="tl">
                    <a:srgbClr val="000000">
                      <a:alpha val="43137"/>
                    </a:srgbClr>
                  </a:outerShdw>
                </a:effectLst>
                <a:latin typeface="+mn-lt"/>
              </a:rPr>
              <a:t>IL QUADRO NORMATIVO</a:t>
            </a:r>
            <a:endParaRPr lang="it-IT" dirty="0">
              <a:effectLst>
                <a:outerShdw blurRad="38100" dist="38100" dir="2700000" algn="tl">
                  <a:srgbClr val="000000">
                    <a:alpha val="43137"/>
                  </a:srgbClr>
                </a:outerShdw>
              </a:effectLst>
              <a:latin typeface="+mn-lt"/>
            </a:endParaRPr>
          </a:p>
        </p:txBody>
      </p:sp>
      <p:sp>
        <p:nvSpPr>
          <p:cNvPr id="3" name="Segnaposto contenuto 2"/>
          <p:cNvSpPr>
            <a:spLocks noGrp="1"/>
          </p:cNvSpPr>
          <p:nvPr>
            <p:ph idx="1"/>
          </p:nvPr>
        </p:nvSpPr>
        <p:spPr>
          <a:xfrm>
            <a:off x="236482" y="1037567"/>
            <a:ext cx="11955518" cy="4101992"/>
          </a:xfrm>
        </p:spPr>
        <p:txBody>
          <a:bodyPr>
            <a:normAutofit/>
          </a:bodyPr>
          <a:lstStyle/>
          <a:p>
            <a:pPr algn="just"/>
            <a:r>
              <a:rPr lang="it-IT" sz="2400" dirty="0" smtClean="0">
                <a:solidFill>
                  <a:srgbClr val="FF0000"/>
                </a:solidFill>
              </a:rPr>
              <a:t>LE NORME DEL CODICE CIVILE</a:t>
            </a:r>
          </a:p>
          <a:p>
            <a:pPr marL="0" indent="0" algn="just">
              <a:buNone/>
            </a:pPr>
            <a:r>
              <a:rPr lang="it-IT" sz="2400" dirty="0" smtClean="0"/>
              <a:t>La base normativa </a:t>
            </a:r>
            <a:r>
              <a:rPr lang="it-IT" sz="2400" b="0" dirty="0" smtClean="0"/>
              <a:t>è costituita dagli articoli del </a:t>
            </a:r>
            <a:r>
              <a:rPr lang="it-IT" sz="2400" dirty="0" smtClean="0"/>
              <a:t>Codice Civile che disciplinano la redazione del bilancio di esercizio nelle società di capitali (artt. 2423 – 2435 </a:t>
            </a:r>
            <a:r>
              <a:rPr lang="it-IT" sz="2400" i="1" dirty="0" smtClean="0"/>
              <a:t>ter</a:t>
            </a:r>
            <a:r>
              <a:rPr lang="it-IT" sz="2400" dirty="0" smtClean="0"/>
              <a:t> c.c.).</a:t>
            </a:r>
          </a:p>
          <a:p>
            <a:pPr marL="0" indent="0" algn="just">
              <a:buNone/>
            </a:pPr>
            <a:r>
              <a:rPr lang="it-IT" sz="2400" b="0" dirty="0" smtClean="0"/>
              <a:t>Per le </a:t>
            </a:r>
            <a:r>
              <a:rPr lang="it-IT" sz="2400" dirty="0" smtClean="0"/>
              <a:t>società di persone e per le imprese individuali </a:t>
            </a:r>
            <a:r>
              <a:rPr lang="it-IT" sz="2400" b="0" dirty="0" smtClean="0"/>
              <a:t>si fa riferimento </a:t>
            </a:r>
            <a:r>
              <a:rPr lang="it-IT" sz="2400" dirty="0" smtClean="0"/>
              <a:t>all’art. 2426 c.c.</a:t>
            </a:r>
          </a:p>
          <a:p>
            <a:r>
              <a:rPr lang="it-IT" sz="2400" b="0" dirty="0"/>
              <a:t>Per le </a:t>
            </a:r>
            <a:r>
              <a:rPr lang="it-IT" sz="2400" dirty="0"/>
              <a:t>banche</a:t>
            </a:r>
            <a:r>
              <a:rPr lang="it-IT" sz="2400" dirty="0" smtClean="0"/>
              <a:t>, le </a:t>
            </a:r>
            <a:r>
              <a:rPr lang="it-IT" sz="2400" dirty="0"/>
              <a:t>imprese assicurative e gli intermediari finanziari </a:t>
            </a:r>
            <a:r>
              <a:rPr lang="it-IT" sz="2400" b="0" dirty="0"/>
              <a:t>sono invece previste </a:t>
            </a:r>
            <a:r>
              <a:rPr lang="it-IT" sz="2400" b="0" dirty="0" smtClean="0"/>
              <a:t>discipline specifiche (</a:t>
            </a:r>
            <a:r>
              <a:rPr lang="it-IT" sz="2400" dirty="0" smtClean="0"/>
              <a:t>rispettivamente </a:t>
            </a:r>
            <a:r>
              <a:rPr lang="it-IT" sz="2400" dirty="0" err="1"/>
              <a:t>D.Lgs.</a:t>
            </a:r>
            <a:r>
              <a:rPr lang="it-IT" sz="2400" dirty="0"/>
              <a:t> n. 87/1992 e </a:t>
            </a:r>
            <a:r>
              <a:rPr lang="it-IT" sz="2400" dirty="0" err="1"/>
              <a:t>D.Lgs.</a:t>
            </a:r>
            <a:r>
              <a:rPr lang="it-IT" sz="2400" dirty="0"/>
              <a:t> n. 173/1997</a:t>
            </a:r>
            <a:r>
              <a:rPr lang="it-IT" sz="2400" b="0" dirty="0" smtClean="0"/>
              <a:t>).</a:t>
            </a:r>
            <a:endParaRPr lang="it-IT" sz="2400" dirty="0"/>
          </a:p>
          <a:p>
            <a:pPr marL="0" indent="0" algn="just">
              <a:buNone/>
            </a:pPr>
            <a:r>
              <a:rPr lang="it-IT" sz="2400" i="1" dirty="0" smtClean="0"/>
              <a:t>L’ultimo cambiamento nella Direttiva Comunitaria (IV direttiva CEE del 1978) avviene con il </a:t>
            </a:r>
            <a:r>
              <a:rPr lang="it-IT" sz="2400" i="1" dirty="0" err="1" smtClean="0"/>
              <a:t>D.Lgs.</a:t>
            </a:r>
            <a:r>
              <a:rPr lang="it-IT" sz="2400" i="1" dirty="0" smtClean="0"/>
              <a:t> 18 agosto 2015, n.139.</a:t>
            </a:r>
            <a:endParaRPr lang="it-IT" sz="2400" i="1" dirty="0"/>
          </a:p>
        </p:txBody>
      </p:sp>
    </p:spTree>
    <p:extLst>
      <p:ext uri="{BB962C8B-B14F-4D97-AF65-F5344CB8AC3E}">
        <p14:creationId xmlns:p14="http://schemas.microsoft.com/office/powerpoint/2010/main" val="3975378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4951" y="272955"/>
            <a:ext cx="11571889" cy="5904008"/>
          </a:xfrm>
        </p:spPr>
        <p:txBody>
          <a:bodyPr>
            <a:normAutofit/>
          </a:bodyPr>
          <a:lstStyle/>
          <a:p>
            <a:r>
              <a:rPr lang="it-IT" sz="2400" dirty="0" smtClean="0">
                <a:solidFill>
                  <a:srgbClr val="FF0000"/>
                </a:solidFill>
              </a:rPr>
              <a:t>I PRINCIPI CONTABILI PROFESSIONALI</a:t>
            </a:r>
          </a:p>
          <a:p>
            <a:pPr marL="0" indent="0">
              <a:buNone/>
            </a:pPr>
            <a:r>
              <a:rPr lang="it-IT" sz="2400" b="0" dirty="0" smtClean="0"/>
              <a:t>Ad </a:t>
            </a:r>
            <a:r>
              <a:rPr lang="it-IT" sz="2400" dirty="0" smtClean="0"/>
              <a:t>integrazione</a:t>
            </a:r>
            <a:r>
              <a:rPr lang="it-IT" sz="2400" b="0" dirty="0" smtClean="0"/>
              <a:t> ed </a:t>
            </a:r>
            <a:r>
              <a:rPr lang="it-IT" sz="2400" dirty="0" smtClean="0"/>
              <a:t>interpretazione</a:t>
            </a:r>
            <a:r>
              <a:rPr lang="it-IT" sz="2400" b="0" dirty="0" smtClean="0"/>
              <a:t> delle norme del Codice Civile, sono stati emanati dei princìpi contabili, che forniscono regole di dettaglio e di integrazione per argomenti non trattati nel Codice Civile.</a:t>
            </a:r>
          </a:p>
          <a:p>
            <a:pPr marL="0" indent="0">
              <a:buNone/>
            </a:pPr>
            <a:r>
              <a:rPr lang="it-IT" sz="2400" b="0" dirty="0" smtClean="0"/>
              <a:t>Tali princìpi sono emanati dall’ </a:t>
            </a:r>
            <a:r>
              <a:rPr lang="it-IT" sz="2400" dirty="0" smtClean="0"/>
              <a:t>OIC, </a:t>
            </a:r>
            <a:r>
              <a:rPr lang="it-IT" sz="2400" b="0" dirty="0" smtClean="0"/>
              <a:t>acronimo di «</a:t>
            </a:r>
            <a:r>
              <a:rPr lang="it-IT" sz="2400" dirty="0" smtClean="0"/>
              <a:t>Organismo </a:t>
            </a:r>
            <a:r>
              <a:rPr lang="it-IT" sz="2400" dirty="0"/>
              <a:t>I</a:t>
            </a:r>
            <a:r>
              <a:rPr lang="it-IT" sz="2400" dirty="0" smtClean="0"/>
              <a:t>taliano di Contabilità».</a:t>
            </a:r>
          </a:p>
          <a:p>
            <a:pPr marL="0" indent="0"/>
            <a:r>
              <a:rPr lang="it-IT" sz="2400" dirty="0" smtClean="0"/>
              <a:t>L’OIC 11 </a:t>
            </a:r>
            <a:r>
              <a:rPr lang="it-IT" sz="2400" b="0" u="sng" dirty="0" smtClean="0"/>
              <a:t>chiarisce la gerarchia dei princìpi contabili</a:t>
            </a:r>
            <a:r>
              <a:rPr lang="it-IT" sz="2400" dirty="0" smtClean="0"/>
              <a:t>: « </a:t>
            </a:r>
            <a:r>
              <a:rPr lang="it-IT" sz="2400" i="1" dirty="0"/>
              <a:t>nei casi in cui i princìpi contabili emanati </a:t>
            </a:r>
            <a:r>
              <a:rPr lang="it-IT" sz="2400" i="1" dirty="0" err="1"/>
              <a:t>dall</a:t>
            </a:r>
            <a:r>
              <a:rPr lang="it-IT" sz="2400" i="1" dirty="0"/>
              <a:t> OIC non contengano una disciplina per fatti aziendali specifici, la </a:t>
            </a:r>
            <a:r>
              <a:rPr lang="it-IT" sz="2400" i="1" dirty="0" smtClean="0"/>
              <a:t>società …….fa </a:t>
            </a:r>
            <a:r>
              <a:rPr lang="it-IT" sz="2400" i="1" dirty="0"/>
              <a:t>riferimento alle </a:t>
            </a:r>
            <a:r>
              <a:rPr lang="it-IT" sz="2400" i="1" dirty="0" smtClean="0"/>
              <a:t>seguenti fonti</a:t>
            </a:r>
            <a:r>
              <a:rPr lang="it-IT" sz="2400" i="1" dirty="0"/>
              <a:t>, in ordine gerarchicamente </a:t>
            </a:r>
            <a:r>
              <a:rPr lang="it-IT" sz="2400" i="1" dirty="0" smtClean="0"/>
              <a:t>decrescente: </a:t>
            </a:r>
            <a:endParaRPr lang="it-IT" sz="2400" i="1" dirty="0"/>
          </a:p>
          <a:p>
            <a:pPr marL="514350" indent="-514350">
              <a:buAutoNum type="alphaLcParenR"/>
            </a:pPr>
            <a:r>
              <a:rPr lang="it-IT" sz="2400" i="1" dirty="0" smtClean="0"/>
              <a:t>Disposizioni contenute in princìpi contabili nazionali che contengono casi simili</a:t>
            </a:r>
          </a:p>
          <a:p>
            <a:pPr marL="514350" indent="-514350">
              <a:buAutoNum type="alphaLcParenR"/>
            </a:pPr>
            <a:r>
              <a:rPr lang="it-IT" sz="2400" i="1" dirty="0" smtClean="0"/>
              <a:t>Le finalità e i postulati di bilancio</a:t>
            </a:r>
            <a:r>
              <a:rPr lang="it-IT" sz="2400" dirty="0" smtClean="0"/>
              <a:t>». </a:t>
            </a:r>
            <a:endParaRPr lang="it-IT" sz="2400" dirty="0"/>
          </a:p>
        </p:txBody>
      </p:sp>
    </p:spTree>
    <p:extLst>
      <p:ext uri="{BB962C8B-B14F-4D97-AF65-F5344CB8AC3E}">
        <p14:creationId xmlns:p14="http://schemas.microsoft.com/office/powerpoint/2010/main" val="1173000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5465" y="160713"/>
            <a:ext cx="12110466" cy="5254388"/>
          </a:xfrm>
        </p:spPr>
        <p:txBody>
          <a:bodyPr>
            <a:normAutofit/>
          </a:bodyPr>
          <a:lstStyle/>
          <a:p>
            <a:pPr marL="0" indent="0">
              <a:buNone/>
            </a:pPr>
            <a:r>
              <a:rPr lang="it-IT" sz="2400" dirty="0" smtClean="0"/>
              <a:t>La legge 11 agosto 2014, n.116, all’art. 9 bis stabilisce che l’OIC:</a:t>
            </a:r>
          </a:p>
          <a:p>
            <a:pPr>
              <a:buFont typeface="Wingdings" panose="05000000000000000000" pitchFamily="2" charset="2"/>
              <a:buChar char="Ø"/>
            </a:pPr>
            <a:r>
              <a:rPr lang="it-IT" sz="2400" b="0" dirty="0" smtClean="0"/>
              <a:t>Emana i principi contabili nazionali, per la redazione dei bilanci secondo le disposizioni del codice civile;</a:t>
            </a:r>
          </a:p>
          <a:p>
            <a:pPr>
              <a:buFont typeface="Wingdings" panose="05000000000000000000" pitchFamily="2" charset="2"/>
              <a:buChar char="Ø"/>
            </a:pPr>
            <a:r>
              <a:rPr lang="it-IT" sz="2400" b="0" dirty="0" smtClean="0"/>
              <a:t>Fornisce supporto all’attività del Parlamento e degli Organi Governativi in materia di normativa contabile ed esprime pareri;</a:t>
            </a:r>
          </a:p>
          <a:p>
            <a:pPr>
              <a:buFont typeface="Wingdings" panose="05000000000000000000" pitchFamily="2" charset="2"/>
              <a:buChar char="Ø"/>
            </a:pPr>
            <a:r>
              <a:rPr lang="it-IT" sz="2400" b="0" dirty="0" smtClean="0"/>
              <a:t>Partecipa al processo di elaborazione dei principi contabili internazionali adottati in Europa.</a:t>
            </a:r>
          </a:p>
          <a:p>
            <a:pPr>
              <a:buFont typeface="Wingdings" panose="05000000000000000000" pitchFamily="2" charset="2"/>
              <a:buChar char="Ø"/>
            </a:pPr>
            <a:r>
              <a:rPr lang="it-IT" sz="2400" b="0" dirty="0" smtClean="0"/>
              <a:t>Nell’esercizio delle proprie funzioni, l’OIC persegue finalità di interesse pubblico, agisce in modo indipendente e adegua il proprio statuto </a:t>
            </a:r>
            <a:r>
              <a:rPr lang="it-IT" sz="2400" b="0" dirty="0" err="1" smtClean="0"/>
              <a:t>au</a:t>
            </a:r>
            <a:r>
              <a:rPr lang="it-IT" sz="2400" b="0" dirty="0" smtClean="0"/>
              <a:t> canoni di efficienza ed economicità. Esso riferisce annualmente al Ministero dell’economia e delle finanze sull’attività svolta.</a:t>
            </a:r>
          </a:p>
          <a:p>
            <a:pPr>
              <a:buFont typeface="Wingdings" panose="05000000000000000000" pitchFamily="2" charset="2"/>
              <a:buChar char="Ø"/>
            </a:pPr>
            <a:endParaRPr lang="it-IT" sz="2400" b="0" dirty="0"/>
          </a:p>
        </p:txBody>
      </p:sp>
    </p:spTree>
    <p:extLst>
      <p:ext uri="{BB962C8B-B14F-4D97-AF65-F5344CB8AC3E}">
        <p14:creationId xmlns:p14="http://schemas.microsoft.com/office/powerpoint/2010/main" val="3249844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1234" y="231071"/>
            <a:ext cx="11341014" cy="4599296"/>
          </a:xfrm>
        </p:spPr>
        <p:txBody>
          <a:bodyPr>
            <a:normAutofit/>
          </a:bodyPr>
          <a:lstStyle/>
          <a:p>
            <a:r>
              <a:rPr lang="it-IT" sz="2400" dirty="0" smtClean="0">
                <a:solidFill>
                  <a:srgbClr val="FF0000"/>
                </a:solidFill>
              </a:rPr>
              <a:t>I PRINCIPI CONTABILI INTERNAZIONALI (cenni)</a:t>
            </a:r>
          </a:p>
          <a:p>
            <a:pPr marL="0" indent="0">
              <a:buNone/>
            </a:pPr>
            <a:r>
              <a:rPr lang="it-IT" sz="2400" b="0" dirty="0" smtClean="0"/>
              <a:t>I princìpi contabili internazionali sono i princìpi emanati dallo IASB (</a:t>
            </a:r>
            <a:r>
              <a:rPr lang="it-IT" sz="2400" b="0" i="1" dirty="0" smtClean="0"/>
              <a:t>International Accounting </a:t>
            </a:r>
            <a:r>
              <a:rPr lang="it-IT" sz="2400" b="0" i="1" dirty="0" err="1" smtClean="0"/>
              <a:t>Standards</a:t>
            </a:r>
            <a:r>
              <a:rPr lang="it-IT" sz="2400" b="0" i="1" dirty="0" smtClean="0"/>
              <a:t> Board</a:t>
            </a:r>
            <a:r>
              <a:rPr lang="it-IT" sz="2400" b="0" dirty="0"/>
              <a:t>). hanno la peculiarità di considerare il bilancio come uno strumento idoneo a informare innanzitutto i soggetti che operano sui mercati finanziari così da soddisfare, conseguentemente, le esigenze di tutti gli altri soggetti.</a:t>
            </a:r>
            <a:endParaRPr lang="it-IT" sz="2400" b="0" dirty="0" smtClean="0"/>
          </a:p>
          <a:p>
            <a:pPr marL="0" indent="0">
              <a:buNone/>
            </a:pPr>
            <a:endParaRPr lang="it-IT" sz="2400" b="0" dirty="0" smtClean="0"/>
          </a:p>
          <a:p>
            <a:pPr marL="0" indent="0">
              <a:buNone/>
            </a:pPr>
            <a:r>
              <a:rPr lang="it-IT" sz="2400" b="0" dirty="0" smtClean="0"/>
              <a:t>L’Unione Europea ha imposto l’adozione obbligatoria dei princìpi dello IASB per i bilanci consolidati delle società quotate con Regolamento n.1606/2002, lasciando facoltà agli stati membri di decidere se ampliare l’ambito di adozione.</a:t>
            </a:r>
          </a:p>
          <a:p>
            <a:pPr marL="0" indent="0">
              <a:buNone/>
            </a:pPr>
            <a:endParaRPr lang="it-IT" sz="2400" b="0" dirty="0"/>
          </a:p>
        </p:txBody>
      </p:sp>
    </p:spTree>
    <p:extLst>
      <p:ext uri="{BB962C8B-B14F-4D97-AF65-F5344CB8AC3E}">
        <p14:creationId xmlns:p14="http://schemas.microsoft.com/office/powerpoint/2010/main" val="289813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9018" y="331076"/>
            <a:ext cx="10515600" cy="6329031"/>
          </a:xfrm>
        </p:spPr>
        <p:txBody>
          <a:bodyPr>
            <a:normAutofit/>
          </a:bodyPr>
          <a:lstStyle/>
          <a:p>
            <a:r>
              <a:rPr lang="it-IT" sz="2800" b="1" dirty="0" smtClean="0">
                <a:effectLst>
                  <a:outerShdw blurRad="38100" dist="38100" dir="2700000" algn="tl">
                    <a:srgbClr val="000000">
                      <a:alpha val="43137"/>
                    </a:srgbClr>
                  </a:outerShdw>
                </a:effectLst>
              </a:rPr>
              <a:t>In </a:t>
            </a:r>
            <a:r>
              <a:rPr lang="it-IT" sz="2800" b="1" dirty="0">
                <a:effectLst>
                  <a:outerShdw blurRad="38100" dist="38100" dir="2700000" algn="tl">
                    <a:srgbClr val="000000">
                      <a:alpha val="43137"/>
                    </a:srgbClr>
                  </a:outerShdw>
                </a:effectLst>
              </a:rPr>
              <a:t>Italia:</a:t>
            </a:r>
          </a:p>
          <a:p>
            <a:endParaRPr lang="it-IT" dirty="0">
              <a:solidFill>
                <a:srgbClr val="FF0000"/>
              </a:solidFill>
            </a:endParaRPr>
          </a:p>
        </p:txBody>
      </p:sp>
      <p:pic>
        <p:nvPicPr>
          <p:cNvPr id="4" name="Immagine 3"/>
          <p:cNvPicPr>
            <a:picLocks noChangeAspect="1"/>
          </p:cNvPicPr>
          <p:nvPr/>
        </p:nvPicPr>
        <p:blipFill>
          <a:blip r:embed="rId2"/>
          <a:stretch>
            <a:fillRect/>
          </a:stretch>
        </p:blipFill>
        <p:spPr>
          <a:xfrm>
            <a:off x="330625" y="890622"/>
            <a:ext cx="10784064" cy="3793349"/>
          </a:xfrm>
          <a:prstGeom prst="rect">
            <a:avLst/>
          </a:prstGeom>
        </p:spPr>
      </p:pic>
    </p:spTree>
    <p:extLst>
      <p:ext uri="{BB962C8B-B14F-4D97-AF65-F5344CB8AC3E}">
        <p14:creationId xmlns:p14="http://schemas.microsoft.com/office/powerpoint/2010/main" val="131932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9017" y="331076"/>
            <a:ext cx="10858637" cy="6329031"/>
          </a:xfrm>
        </p:spPr>
        <p:txBody>
          <a:bodyPr>
            <a:normAutofit/>
          </a:bodyPr>
          <a:lstStyle/>
          <a:p>
            <a:endParaRPr lang="it-IT" dirty="0" smtClean="0">
              <a:solidFill>
                <a:srgbClr val="FF0000"/>
              </a:solidFill>
            </a:endParaRPr>
          </a:p>
          <a:p>
            <a:r>
              <a:rPr lang="it-IT" sz="2600" dirty="0" smtClean="0">
                <a:solidFill>
                  <a:srgbClr val="FF0000"/>
                </a:solidFill>
              </a:rPr>
              <a:t>IL RAPPORTO CON LE NORME FISCALI</a:t>
            </a:r>
          </a:p>
          <a:p>
            <a:pPr marL="0" indent="0">
              <a:buNone/>
            </a:pPr>
            <a:endParaRPr lang="it-IT" sz="2600" dirty="0" smtClean="0"/>
          </a:p>
          <a:p>
            <a:pPr marL="0" indent="0">
              <a:buNone/>
            </a:pPr>
            <a:r>
              <a:rPr lang="it-IT" sz="2600" dirty="0" smtClean="0"/>
              <a:t>Il bilancio civilistico è «autonomo», scevro da influenze tributarie. </a:t>
            </a:r>
          </a:p>
          <a:p>
            <a:pPr marL="0" indent="0">
              <a:buNone/>
            </a:pPr>
            <a:r>
              <a:rPr lang="it-IT" sz="2600" dirty="0" smtClean="0"/>
              <a:t>Le variazioni fiscali saranno poi apportate in sede di dichiarazione dei redditi, per passare dal </a:t>
            </a:r>
            <a:r>
              <a:rPr lang="it-IT" sz="2600" i="1" dirty="0" smtClean="0"/>
              <a:t>risultato di bilancio </a:t>
            </a:r>
            <a:r>
              <a:rPr lang="it-IT" sz="2600" dirty="0" smtClean="0"/>
              <a:t>al </a:t>
            </a:r>
            <a:r>
              <a:rPr lang="it-IT" sz="2600" i="1" dirty="0" smtClean="0"/>
              <a:t>reddito imponibile</a:t>
            </a:r>
            <a:r>
              <a:rPr lang="it-IT" sz="2600" dirty="0" smtClean="0"/>
              <a:t>.</a:t>
            </a:r>
          </a:p>
          <a:p>
            <a:pPr marL="0" indent="0">
              <a:buNone/>
            </a:pPr>
            <a:r>
              <a:rPr lang="it-IT" sz="2600" dirty="0" smtClean="0"/>
              <a:t>La determinazione del reddito imponibile è affidata alle regole del TUIR (Testo Unico delle Imposte sui Redditi), e si basa sul principio di derivazione del reddito fiscale, dal reddito scaturente dal bilancio civilistico.</a:t>
            </a:r>
            <a:endParaRPr lang="it-IT" sz="2600" dirty="0"/>
          </a:p>
        </p:txBody>
      </p:sp>
    </p:spTree>
    <p:extLst>
      <p:ext uri="{BB962C8B-B14F-4D97-AF65-F5344CB8AC3E}">
        <p14:creationId xmlns:p14="http://schemas.microsoft.com/office/powerpoint/2010/main" val="3607285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2249" y="271167"/>
            <a:ext cx="11177751" cy="548640"/>
          </a:xfrm>
          <a:solidFill>
            <a:srgbClr val="FFFF00"/>
          </a:solidFill>
        </p:spPr>
        <p:txBody>
          <a:bodyPr/>
          <a:lstStyle/>
          <a:p>
            <a:r>
              <a:rPr lang="it-IT" b="1" dirty="0" smtClean="0">
                <a:effectLst>
                  <a:outerShdw blurRad="38100" dist="38100" dir="2700000" algn="tl">
                    <a:srgbClr val="000000">
                      <a:alpha val="43137"/>
                    </a:srgbClr>
                  </a:outerShdw>
                </a:effectLst>
              </a:rPr>
              <a:t>I POSTULATI DEL BILANCIO DI ESERCIZIO SECONDO IL CODICE CIVILE</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20717" y="1037567"/>
            <a:ext cx="11508827" cy="3579849"/>
          </a:xfrm>
        </p:spPr>
        <p:txBody>
          <a:bodyPr>
            <a:noAutofit/>
          </a:bodyPr>
          <a:lstStyle/>
          <a:p>
            <a:r>
              <a:rPr lang="it-IT" sz="2400" dirty="0" smtClean="0">
                <a:solidFill>
                  <a:srgbClr val="FF0000"/>
                </a:solidFill>
                <a:effectLst>
                  <a:outerShdw blurRad="38100" dist="38100" dir="2700000" algn="tl">
                    <a:srgbClr val="000000">
                      <a:alpha val="43137"/>
                    </a:srgbClr>
                  </a:outerShdw>
                </a:effectLst>
              </a:rPr>
              <a:t>LA STRUTTURA DEL BILANCIO (ART. 2423, PRIMO COMMA)</a:t>
            </a:r>
          </a:p>
          <a:p>
            <a:pPr marL="0" indent="0">
              <a:buNone/>
            </a:pPr>
            <a:r>
              <a:rPr lang="it-IT" sz="2400" dirty="0" smtClean="0"/>
              <a:t>Gli amministratori devono redigere il bilancio, formato da:</a:t>
            </a:r>
          </a:p>
          <a:p>
            <a:r>
              <a:rPr lang="it-IT" sz="2400" b="1" dirty="0" smtClean="0">
                <a:effectLst>
                  <a:outerShdw blurRad="38100" dist="38100" dir="2700000" algn="tl">
                    <a:srgbClr val="000000">
                      <a:alpha val="43137"/>
                    </a:srgbClr>
                  </a:outerShdw>
                </a:effectLst>
              </a:rPr>
              <a:t>Stato Patrimoniale</a:t>
            </a:r>
            <a:r>
              <a:rPr lang="it-IT" sz="2400" dirty="0" smtClean="0"/>
              <a:t>, </a:t>
            </a:r>
            <a:r>
              <a:rPr lang="it-IT" sz="2400" b="0" dirty="0" smtClean="0"/>
              <a:t>che espone le rimanenze economico-finanziarie della gestione derivanti da cicli gestionali non completati e lasciate in eredità agli esercizi successivi quali elementi attivi e passivi del patrimonio;</a:t>
            </a:r>
          </a:p>
          <a:p>
            <a:r>
              <a:rPr lang="it-IT" sz="2400" b="1" dirty="0" smtClean="0">
                <a:effectLst>
                  <a:outerShdw blurRad="38100" dist="38100" dir="2700000" algn="tl">
                    <a:srgbClr val="000000">
                      <a:alpha val="43137"/>
                    </a:srgbClr>
                  </a:outerShdw>
                </a:effectLst>
              </a:rPr>
              <a:t>Conto Economico</a:t>
            </a:r>
            <a:r>
              <a:rPr lang="it-IT" sz="2400" dirty="0" smtClean="0"/>
              <a:t>, </a:t>
            </a:r>
            <a:r>
              <a:rPr lang="it-IT" sz="2400" b="0" dirty="0" smtClean="0"/>
              <a:t>che sintetizza la dinamica reddituale dell’esercizio;</a:t>
            </a:r>
          </a:p>
          <a:p>
            <a:r>
              <a:rPr lang="it-IT" sz="2400" b="1" dirty="0" smtClean="0">
                <a:effectLst>
                  <a:outerShdw blurRad="38100" dist="38100" dir="2700000" algn="tl">
                    <a:srgbClr val="000000">
                      <a:alpha val="43137"/>
                    </a:srgbClr>
                  </a:outerShdw>
                </a:effectLst>
              </a:rPr>
              <a:t>Rendiconto Finanziario</a:t>
            </a:r>
            <a:r>
              <a:rPr lang="it-IT" sz="2400" dirty="0" smtClean="0"/>
              <a:t>, </a:t>
            </a:r>
            <a:r>
              <a:rPr lang="it-IT" sz="2400" b="0" dirty="0" smtClean="0"/>
              <a:t>che sintetizza i flussi di entrate e di uscite di liquidità, ed evidenzia la variazione complessiva delle disponibilità liquide avvenuta nell’esercizio; </a:t>
            </a:r>
          </a:p>
          <a:p>
            <a:r>
              <a:rPr lang="it-IT" sz="2400" b="1" dirty="0" smtClean="0">
                <a:effectLst>
                  <a:outerShdw blurRad="38100" dist="38100" dir="2700000" algn="tl">
                    <a:srgbClr val="000000">
                      <a:alpha val="43137"/>
                    </a:srgbClr>
                  </a:outerShdw>
                </a:effectLst>
              </a:rPr>
              <a:t>Nota Integrativa</a:t>
            </a:r>
            <a:r>
              <a:rPr lang="it-IT" sz="2400" dirty="0" smtClean="0"/>
              <a:t>, </a:t>
            </a:r>
            <a:r>
              <a:rPr lang="it-IT" sz="2400" b="0" dirty="0" smtClean="0"/>
              <a:t>che commenta i dati contenuti nei suddetti prospetti.</a:t>
            </a:r>
            <a:endParaRPr lang="it-IT" sz="2400" b="0" dirty="0"/>
          </a:p>
        </p:txBody>
      </p:sp>
    </p:spTree>
    <p:extLst>
      <p:ext uri="{BB962C8B-B14F-4D97-AF65-F5344CB8AC3E}">
        <p14:creationId xmlns:p14="http://schemas.microsoft.com/office/powerpoint/2010/main" val="59163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89019"/>
            <a:ext cx="10972800" cy="750887"/>
          </a:xfrm>
        </p:spPr>
        <p:txBody>
          <a:bodyPr/>
          <a:lstStyle/>
          <a:p>
            <a:pPr algn="ctr" eaLnBrk="1" hangingPunct="1"/>
            <a:r>
              <a:rPr lang="it-IT" sz="4000" dirty="0" smtClean="0">
                <a:solidFill>
                  <a:srgbClr val="FF3300"/>
                </a:solidFill>
              </a:rPr>
              <a:t>Didattica e ricevimento</a:t>
            </a:r>
          </a:p>
        </p:txBody>
      </p:sp>
      <p:sp>
        <p:nvSpPr>
          <p:cNvPr id="10243" name="Rectangle 3"/>
          <p:cNvSpPr>
            <a:spLocks noGrp="1" noChangeArrowheads="1"/>
          </p:cNvSpPr>
          <p:nvPr>
            <p:ph idx="1"/>
          </p:nvPr>
        </p:nvSpPr>
        <p:spPr>
          <a:xfrm>
            <a:off x="131380" y="939906"/>
            <a:ext cx="12060620" cy="5823346"/>
          </a:xfrm>
        </p:spPr>
        <p:txBody>
          <a:bodyPr>
            <a:normAutofit/>
          </a:bodyPr>
          <a:lstStyle/>
          <a:p>
            <a:pPr>
              <a:lnSpc>
                <a:spcPct val="80000"/>
              </a:lnSpc>
              <a:defRPr/>
            </a:pPr>
            <a:r>
              <a:rPr lang="it-IT" sz="3000" i="1" kern="0" dirty="0"/>
              <a:t>Le lezioni</a:t>
            </a:r>
          </a:p>
          <a:p>
            <a:pPr>
              <a:lnSpc>
                <a:spcPct val="80000"/>
              </a:lnSpc>
              <a:defRPr/>
            </a:pPr>
            <a:r>
              <a:rPr lang="it-IT" sz="2400" kern="0" dirty="0"/>
              <a:t>	Lunedì		</a:t>
            </a:r>
            <a:r>
              <a:rPr lang="it-IT" sz="2400" kern="0" dirty="0" smtClean="0"/>
              <a:t>14.00 – 17.00 </a:t>
            </a:r>
            <a:endParaRPr lang="it-IT" sz="2400" kern="0" dirty="0"/>
          </a:p>
          <a:p>
            <a:pPr>
              <a:lnSpc>
                <a:spcPct val="80000"/>
              </a:lnSpc>
              <a:defRPr/>
            </a:pPr>
            <a:r>
              <a:rPr lang="it-IT" sz="2400" kern="0" dirty="0" smtClean="0"/>
              <a:t>	Venerdì </a:t>
            </a:r>
            <a:r>
              <a:rPr lang="it-IT" sz="2400" kern="0" dirty="0"/>
              <a:t>	</a:t>
            </a:r>
            <a:r>
              <a:rPr lang="it-IT" sz="2400" kern="0" dirty="0" smtClean="0"/>
              <a:t>	14.00 </a:t>
            </a:r>
            <a:r>
              <a:rPr lang="it-IT" sz="2400" kern="0" dirty="0"/>
              <a:t>– 16.00 </a:t>
            </a:r>
          </a:p>
          <a:p>
            <a:pPr marL="0" indent="0">
              <a:lnSpc>
                <a:spcPct val="80000"/>
              </a:lnSpc>
              <a:defRPr/>
            </a:pPr>
            <a:endParaRPr lang="it-IT" sz="2400" kern="0" dirty="0"/>
          </a:p>
          <a:p>
            <a:pPr>
              <a:lnSpc>
                <a:spcPct val="80000"/>
              </a:lnSpc>
              <a:defRPr/>
            </a:pPr>
            <a:r>
              <a:rPr lang="it-IT" sz="3000" i="1" kern="0" dirty="0"/>
              <a:t>Ricevimento</a:t>
            </a:r>
          </a:p>
          <a:p>
            <a:pPr>
              <a:lnSpc>
                <a:spcPct val="80000"/>
              </a:lnSpc>
              <a:defRPr/>
            </a:pPr>
            <a:r>
              <a:rPr lang="it-IT" sz="2400" kern="0" dirty="0"/>
              <a:t>	</a:t>
            </a:r>
            <a:r>
              <a:rPr lang="it-IT" sz="2400" kern="0" dirty="0" smtClean="0"/>
              <a:t>Lunedì	</a:t>
            </a:r>
            <a:r>
              <a:rPr lang="it-IT" sz="2400" kern="0" smtClean="0"/>
              <a:t>	17.00–18.00</a:t>
            </a:r>
            <a:endParaRPr lang="it-IT" sz="2400" kern="0" dirty="0" smtClean="0"/>
          </a:p>
          <a:p>
            <a:pPr>
              <a:lnSpc>
                <a:spcPct val="80000"/>
              </a:lnSpc>
              <a:defRPr/>
            </a:pPr>
            <a:r>
              <a:rPr lang="it-IT" sz="2400" kern="0" dirty="0"/>
              <a:t>	</a:t>
            </a:r>
            <a:r>
              <a:rPr lang="it-IT" sz="2400" kern="0" dirty="0" smtClean="0"/>
              <a:t>Martedì		16.00-17.00</a:t>
            </a:r>
          </a:p>
          <a:p>
            <a:pPr>
              <a:lnSpc>
                <a:spcPct val="80000"/>
              </a:lnSpc>
              <a:defRPr/>
            </a:pPr>
            <a:r>
              <a:rPr lang="it-IT" sz="2400" kern="0" dirty="0" smtClean="0"/>
              <a:t>	Venerdì		16.00-17.00</a:t>
            </a:r>
          </a:p>
          <a:p>
            <a:pPr>
              <a:lnSpc>
                <a:spcPct val="80000"/>
              </a:lnSpc>
            </a:pPr>
            <a:endParaRPr lang="it-IT" sz="2400" b="1" dirty="0" smtClean="0"/>
          </a:p>
          <a:p>
            <a:pPr>
              <a:lnSpc>
                <a:spcPct val="80000"/>
              </a:lnSpc>
            </a:pPr>
            <a:r>
              <a:rPr lang="it-IT" sz="2800" b="1" dirty="0" smtClean="0"/>
              <a:t>Testi: </a:t>
            </a:r>
            <a:r>
              <a:rPr lang="it-IT" sz="2800" dirty="0" smtClean="0"/>
              <a:t> </a:t>
            </a:r>
          </a:p>
          <a:p>
            <a:r>
              <a:rPr lang="it-IT" sz="2400" dirty="0"/>
              <a:t>Quagli A., Bilancio di esercizio e principi contabili. </a:t>
            </a:r>
            <a:r>
              <a:rPr lang="it-IT" sz="2400" dirty="0" smtClean="0"/>
              <a:t>IX </a:t>
            </a:r>
            <a:r>
              <a:rPr lang="it-IT" sz="2400" dirty="0"/>
              <a:t>Edizione, </a:t>
            </a:r>
            <a:r>
              <a:rPr lang="it-IT" sz="2400" dirty="0" err="1"/>
              <a:t>Giappichelli</a:t>
            </a:r>
            <a:r>
              <a:rPr lang="it-IT" sz="2400" dirty="0"/>
              <a:t> Editore, </a:t>
            </a:r>
            <a:r>
              <a:rPr lang="it-IT" sz="2400" dirty="0" smtClean="0"/>
              <a:t>2018</a:t>
            </a:r>
            <a:endParaRPr lang="it-IT" sz="2400" dirty="0"/>
          </a:p>
          <a:p>
            <a:r>
              <a:rPr lang="it-IT" sz="2400" dirty="0"/>
              <a:t>Quagli A., D'</a:t>
            </a:r>
            <a:r>
              <a:rPr lang="it-IT" sz="2400" dirty="0" err="1"/>
              <a:t>alauro</a:t>
            </a:r>
            <a:r>
              <a:rPr lang="it-IT" sz="2400" dirty="0"/>
              <a:t> G., </a:t>
            </a:r>
            <a:r>
              <a:rPr lang="it-IT" sz="2400" dirty="0" err="1"/>
              <a:t>Tiozzo</a:t>
            </a:r>
            <a:r>
              <a:rPr lang="it-IT" sz="2400" dirty="0"/>
              <a:t> F., Dal bilancio d'esercizio alle dichiarazioni tributarie, </a:t>
            </a:r>
            <a:r>
              <a:rPr lang="it-IT" sz="2400" dirty="0" err="1"/>
              <a:t>Giappichelli</a:t>
            </a:r>
            <a:r>
              <a:rPr lang="it-IT" sz="2400" dirty="0"/>
              <a:t> Editore, 2008.</a:t>
            </a:r>
            <a:endParaRPr lang="it-IT" sz="2400" b="1" dirty="0" smtClean="0"/>
          </a:p>
          <a:p>
            <a:pPr eaLnBrk="1" hangingPunct="1">
              <a:lnSpc>
                <a:spcPct val="80000"/>
              </a:lnSpc>
            </a:pPr>
            <a:r>
              <a:rPr lang="it-IT" sz="2400" b="1" dirty="0" smtClean="0"/>
              <a:t>Materiale didattico </a:t>
            </a:r>
            <a:r>
              <a:rPr lang="it-IT" sz="2400" b="1" u="sng" dirty="0" smtClean="0"/>
              <a:t>integrativo ed avvisi </a:t>
            </a:r>
            <a:r>
              <a:rPr lang="it-IT" sz="2400" b="1" dirty="0" smtClean="0"/>
              <a:t>sul sito docente</a:t>
            </a:r>
          </a:p>
        </p:txBody>
      </p:sp>
    </p:spTree>
    <p:extLst>
      <p:ext uri="{BB962C8B-B14F-4D97-AF65-F5344CB8AC3E}">
        <p14:creationId xmlns:p14="http://schemas.microsoft.com/office/powerpoint/2010/main" val="2357586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6997" y="248720"/>
            <a:ext cx="11171830" cy="4449170"/>
          </a:xfrm>
        </p:spPr>
        <p:txBody>
          <a:bodyPr>
            <a:normAutofit lnSpcReduction="10000"/>
          </a:bodyPr>
          <a:lstStyle/>
          <a:p>
            <a:r>
              <a:rPr lang="it-IT" sz="2600" dirty="0" smtClean="0">
                <a:solidFill>
                  <a:srgbClr val="FF0000"/>
                </a:solidFill>
                <a:effectLst>
                  <a:outerShdw blurRad="38100" dist="38100" dir="2700000" algn="tl">
                    <a:srgbClr val="000000">
                      <a:alpha val="43137"/>
                    </a:srgbClr>
                  </a:outerShdw>
                </a:effectLst>
              </a:rPr>
              <a:t>LA CLAUSOLA GENERALE DEL BILANCIO (ART. 2423, SECONDO COMMA)</a:t>
            </a:r>
          </a:p>
          <a:p>
            <a:pPr marL="0" indent="0">
              <a:buNone/>
            </a:pPr>
            <a:r>
              <a:rPr lang="it-IT" sz="2600" i="1" dirty="0"/>
              <a:t>“Il bilancio deve essere redatto con chiarezza e deve rappresentare in modo veritiero e corretto la situazione patrimoniale e finanziaria della società ed il risultato economico dell’esercizio”.</a:t>
            </a:r>
          </a:p>
          <a:p>
            <a:pPr marL="0" indent="0">
              <a:buNone/>
            </a:pPr>
            <a:r>
              <a:rPr lang="it-IT" sz="2600" dirty="0"/>
              <a:t>Elementi della clausola generale:</a:t>
            </a:r>
          </a:p>
          <a:p>
            <a:pPr marL="0" indent="0">
              <a:buNone/>
            </a:pPr>
            <a:r>
              <a:rPr lang="it-IT" sz="2600" dirty="0">
                <a:effectLst>
                  <a:outerShdw blurRad="38100" dist="38100" dir="2700000" algn="tl">
                    <a:srgbClr val="000000">
                      <a:alpha val="43137"/>
                    </a:srgbClr>
                  </a:outerShdw>
                </a:effectLst>
              </a:rPr>
              <a:t>chiarezza</a:t>
            </a:r>
            <a:r>
              <a:rPr lang="it-IT" sz="2600" dirty="0"/>
              <a:t>: </a:t>
            </a:r>
            <a:r>
              <a:rPr lang="it-IT" sz="2600" b="0" dirty="0"/>
              <a:t>comprensibilità delle informazioni;</a:t>
            </a:r>
          </a:p>
          <a:p>
            <a:pPr marL="0" indent="0">
              <a:buNone/>
            </a:pPr>
            <a:r>
              <a:rPr lang="it-IT" sz="2600" dirty="0">
                <a:effectLst>
                  <a:outerShdw blurRad="38100" dist="38100" dir="2700000" algn="tl">
                    <a:srgbClr val="000000">
                      <a:alpha val="43137"/>
                    </a:srgbClr>
                  </a:outerShdw>
                </a:effectLst>
              </a:rPr>
              <a:t>veridicità</a:t>
            </a:r>
            <a:r>
              <a:rPr lang="it-IT" sz="2600" dirty="0"/>
              <a:t>: </a:t>
            </a:r>
            <a:r>
              <a:rPr lang="it-IT" sz="2600" b="0" dirty="0"/>
              <a:t>corretta stima e rappresentazione del risultato </a:t>
            </a:r>
            <a:r>
              <a:rPr lang="it-IT" sz="2600" b="0" dirty="0" smtClean="0"/>
              <a:t>aziendale </a:t>
            </a:r>
            <a:r>
              <a:rPr lang="it-IT" sz="2600" b="0" i="1" dirty="0" smtClean="0"/>
              <a:t>(</a:t>
            </a:r>
            <a:r>
              <a:rPr lang="it-IT" sz="2600" b="0" i="1" dirty="0" err="1" smtClean="0"/>
              <a:t>true</a:t>
            </a:r>
            <a:r>
              <a:rPr lang="it-IT" sz="2600" b="0" i="1" dirty="0" smtClean="0"/>
              <a:t> and fair </a:t>
            </a:r>
            <a:r>
              <a:rPr lang="it-IT" sz="2600" b="0" i="1" dirty="0" err="1" smtClean="0"/>
              <a:t>view</a:t>
            </a:r>
            <a:r>
              <a:rPr lang="it-IT" sz="2600" b="0" i="1" dirty="0" smtClean="0"/>
              <a:t>)</a:t>
            </a:r>
            <a:r>
              <a:rPr lang="it-IT" sz="2600" b="0" dirty="0" smtClean="0"/>
              <a:t>;</a:t>
            </a:r>
            <a:endParaRPr lang="it-IT" sz="2600" b="0" dirty="0"/>
          </a:p>
          <a:p>
            <a:pPr marL="0" indent="0">
              <a:buNone/>
            </a:pPr>
            <a:r>
              <a:rPr lang="it-IT" sz="2600" dirty="0">
                <a:effectLst>
                  <a:outerShdw blurRad="38100" dist="38100" dir="2700000" algn="tl">
                    <a:srgbClr val="000000">
                      <a:alpha val="43137"/>
                    </a:srgbClr>
                  </a:outerShdw>
                </a:effectLst>
              </a:rPr>
              <a:t>correttezza</a:t>
            </a:r>
            <a:r>
              <a:rPr lang="it-IT" sz="2600" dirty="0"/>
              <a:t>: </a:t>
            </a:r>
            <a:r>
              <a:rPr lang="it-IT" sz="2600" b="0" dirty="0"/>
              <a:t>onestà e neutralità nella redazione del bilancio</a:t>
            </a:r>
            <a:r>
              <a:rPr lang="it-IT" sz="2600" b="0" dirty="0" smtClean="0"/>
              <a:t>. La correttezza è ricollegabile al concetto di «verificabilità» delle informazioni.</a:t>
            </a:r>
            <a:endParaRPr lang="it-IT" sz="2600" b="0" dirty="0"/>
          </a:p>
          <a:p>
            <a:pPr marL="0" indent="0">
              <a:buNone/>
            </a:pPr>
            <a:endParaRPr lang="it-IT" sz="2600" dirty="0">
              <a:solidFill>
                <a:srgbClr val="FF0000"/>
              </a:solidFill>
            </a:endParaRPr>
          </a:p>
        </p:txBody>
      </p:sp>
    </p:spTree>
    <p:extLst>
      <p:ext uri="{BB962C8B-B14F-4D97-AF65-F5344CB8AC3E}">
        <p14:creationId xmlns:p14="http://schemas.microsoft.com/office/powerpoint/2010/main" val="122936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4596" y="168711"/>
            <a:ext cx="11871434" cy="4844723"/>
          </a:xfrm>
        </p:spPr>
        <p:txBody>
          <a:bodyPr>
            <a:normAutofit/>
          </a:bodyPr>
          <a:lstStyle/>
          <a:p>
            <a:r>
              <a:rPr lang="it-IT" sz="2600" dirty="0" smtClean="0"/>
              <a:t>Con il </a:t>
            </a:r>
            <a:r>
              <a:rPr lang="it-IT" sz="2600" dirty="0" smtClean="0">
                <a:solidFill>
                  <a:srgbClr val="FF0000"/>
                </a:solidFill>
              </a:rPr>
              <a:t>terzo comma </a:t>
            </a:r>
            <a:r>
              <a:rPr lang="it-IT" sz="2600" dirty="0" smtClean="0"/>
              <a:t>viene introdotto il postulato della «</a:t>
            </a:r>
            <a:r>
              <a:rPr lang="it-IT" sz="2600" i="1" dirty="0" smtClean="0"/>
              <a:t>completezza informativa</a:t>
            </a:r>
            <a:r>
              <a:rPr lang="it-IT" sz="2600" dirty="0" smtClean="0"/>
              <a:t>».</a:t>
            </a:r>
          </a:p>
          <a:p>
            <a:pPr marL="0" indent="0">
              <a:buNone/>
            </a:pPr>
            <a:r>
              <a:rPr lang="it-IT" sz="2600" b="0" i="1" dirty="0" smtClean="0"/>
              <a:t>«Se le informazioni richieste da specifiche disposizioni di legge non sono sufficienti a dare una rappresentazione veritiera e corretta, si devono fornire le informazioni necessarie allo scopo»</a:t>
            </a:r>
          </a:p>
          <a:p>
            <a:r>
              <a:rPr lang="it-IT" sz="2600" dirty="0" smtClean="0">
                <a:solidFill>
                  <a:srgbClr val="FF0000"/>
                </a:solidFill>
              </a:rPr>
              <a:t>Quarto comma</a:t>
            </a:r>
            <a:r>
              <a:rPr lang="it-IT" sz="2600" dirty="0" smtClean="0"/>
              <a:t>: </a:t>
            </a:r>
          </a:p>
          <a:p>
            <a:endParaRPr lang="it-IT" sz="2600" dirty="0" smtClean="0"/>
          </a:p>
          <a:p>
            <a:endParaRPr lang="it-IT" sz="2600" dirty="0"/>
          </a:p>
          <a:p>
            <a:pPr lvl="0"/>
            <a:r>
              <a:rPr lang="it-IT" sz="2600" dirty="0" smtClean="0">
                <a:solidFill>
                  <a:srgbClr val="FF0000"/>
                </a:solidFill>
              </a:rPr>
              <a:t>Quinto </a:t>
            </a:r>
            <a:r>
              <a:rPr lang="it-IT" sz="2600" dirty="0">
                <a:solidFill>
                  <a:srgbClr val="FF0000"/>
                </a:solidFill>
              </a:rPr>
              <a:t>comma</a:t>
            </a:r>
            <a:r>
              <a:rPr lang="it-IT" sz="2600" dirty="0">
                <a:solidFill>
                  <a:prstClr val="black"/>
                </a:solidFill>
              </a:rPr>
              <a:t>: </a:t>
            </a:r>
            <a:r>
              <a:rPr lang="it-IT" sz="2600" b="0" i="1" dirty="0"/>
              <a:t>« </a:t>
            </a:r>
            <a:r>
              <a:rPr lang="it-IT" sz="2600" b="0" i="1" dirty="0">
                <a:solidFill>
                  <a:prstClr val="black"/>
                </a:solidFill>
              </a:rPr>
              <a:t>s</a:t>
            </a:r>
            <a:r>
              <a:rPr lang="it-IT" sz="2600" b="0" i="1" dirty="0" smtClean="0">
                <a:solidFill>
                  <a:prstClr val="black"/>
                </a:solidFill>
              </a:rPr>
              <a:t>e</a:t>
            </a:r>
            <a:r>
              <a:rPr lang="it-IT" sz="2600" b="0" i="1" dirty="0">
                <a:solidFill>
                  <a:prstClr val="black"/>
                </a:solidFill>
              </a:rPr>
              <a:t>, in casi eccezionali, l’applicazione di una disposizione degli articoli seguenti è incompatibile con la rappresentazione veritiera e corretta, la disposizione non deve essere </a:t>
            </a:r>
            <a:r>
              <a:rPr lang="it-IT" sz="2600" b="0" i="1" dirty="0" smtClean="0">
                <a:solidFill>
                  <a:prstClr val="black"/>
                </a:solidFill>
              </a:rPr>
              <a:t>applicata</a:t>
            </a:r>
            <a:r>
              <a:rPr lang="it-IT" sz="2600" b="0" i="1" dirty="0" smtClean="0"/>
              <a:t>»</a:t>
            </a:r>
            <a:r>
              <a:rPr lang="it-IT" sz="2600" b="0" dirty="0" smtClean="0">
                <a:solidFill>
                  <a:prstClr val="black"/>
                </a:solidFill>
              </a:rPr>
              <a:t>.</a:t>
            </a:r>
            <a:endParaRPr lang="it-IT" sz="2600" b="0" dirty="0">
              <a:solidFill>
                <a:prstClr val="black"/>
              </a:solidFill>
            </a:endParaRPr>
          </a:p>
          <a:p>
            <a:endParaRPr lang="it-IT" sz="2600" dirty="0"/>
          </a:p>
        </p:txBody>
      </p:sp>
      <p:pic>
        <p:nvPicPr>
          <p:cNvPr id="4" name="Immagine 3"/>
          <p:cNvPicPr>
            <a:picLocks noChangeAspect="1"/>
          </p:cNvPicPr>
          <p:nvPr/>
        </p:nvPicPr>
        <p:blipFill>
          <a:blip r:embed="rId2"/>
          <a:stretch>
            <a:fillRect/>
          </a:stretch>
        </p:blipFill>
        <p:spPr>
          <a:xfrm>
            <a:off x="2482328" y="2024570"/>
            <a:ext cx="9327688" cy="1402202"/>
          </a:xfrm>
          <a:prstGeom prst="rect">
            <a:avLst/>
          </a:prstGeom>
        </p:spPr>
      </p:pic>
    </p:spTree>
    <p:extLst>
      <p:ext uri="{BB962C8B-B14F-4D97-AF65-F5344CB8AC3E}">
        <p14:creationId xmlns:p14="http://schemas.microsoft.com/office/powerpoint/2010/main" val="919042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i="1" dirty="0">
                <a:solidFill>
                  <a:srgbClr val="FF0000"/>
                </a:solidFill>
                <a:effectLst>
                  <a:outerShdw blurRad="38100" dist="38100" dir="2700000" algn="tl">
                    <a:srgbClr val="000000">
                      <a:alpha val="43137"/>
                    </a:srgbClr>
                  </a:outerShdw>
                </a:effectLst>
              </a:rPr>
              <a:t>I POSTULATI DI BILANCIO DELL’ ART. 2423 BIS</a:t>
            </a:r>
            <a:br>
              <a:rPr lang="it-IT" sz="3200" b="1" i="1" dirty="0">
                <a:solidFill>
                  <a:srgbClr val="FF0000"/>
                </a:solidFill>
                <a:effectLst>
                  <a:outerShdw blurRad="38100" dist="38100" dir="2700000" algn="tl">
                    <a:srgbClr val="000000">
                      <a:alpha val="43137"/>
                    </a:srgbClr>
                  </a:outerShdw>
                </a:effectLst>
              </a:rPr>
            </a:br>
            <a:endParaRPr lang="it-IT" sz="3200" dirty="0"/>
          </a:p>
        </p:txBody>
      </p:sp>
      <p:sp>
        <p:nvSpPr>
          <p:cNvPr id="3" name="Segnaposto contenuto 2"/>
          <p:cNvSpPr>
            <a:spLocks noGrp="1"/>
          </p:cNvSpPr>
          <p:nvPr>
            <p:ph idx="1"/>
          </p:nvPr>
        </p:nvSpPr>
        <p:spPr/>
        <p:txBody>
          <a:bodyPr>
            <a:normAutofit/>
          </a:bodyPr>
          <a:lstStyle/>
          <a:p>
            <a:pPr marL="514350" indent="-514350">
              <a:buFont typeface="+mj-lt"/>
              <a:buAutoNum type="arabicPeriod"/>
            </a:pPr>
            <a:r>
              <a:rPr lang="it-IT" sz="2600" dirty="0" smtClean="0"/>
              <a:t>Il postulato della prudenza</a:t>
            </a:r>
          </a:p>
          <a:p>
            <a:pPr marL="514350" indent="-514350">
              <a:buFont typeface="+mj-lt"/>
              <a:buAutoNum type="arabicPeriod"/>
            </a:pPr>
            <a:r>
              <a:rPr lang="it-IT" sz="2600" dirty="0" smtClean="0"/>
              <a:t>Il postulato della sostanza economica</a:t>
            </a:r>
          </a:p>
          <a:p>
            <a:pPr marL="514350" indent="-514350">
              <a:buFont typeface="+mj-lt"/>
              <a:buAutoNum type="arabicPeriod"/>
            </a:pPr>
            <a:r>
              <a:rPr lang="it-IT" sz="2600" dirty="0" smtClean="0"/>
              <a:t>Il postulato della competenza economica</a:t>
            </a:r>
          </a:p>
          <a:p>
            <a:pPr marL="514350" indent="-514350">
              <a:buFont typeface="+mj-lt"/>
              <a:buAutoNum type="arabicPeriod"/>
            </a:pPr>
            <a:r>
              <a:rPr lang="it-IT" sz="2600" dirty="0" smtClean="0"/>
              <a:t>I fatti intervenuti dopo la chiusura dell’esercizio</a:t>
            </a:r>
          </a:p>
          <a:p>
            <a:pPr marL="514350" indent="-514350">
              <a:buFont typeface="+mj-lt"/>
              <a:buAutoNum type="arabicPeriod"/>
            </a:pPr>
            <a:r>
              <a:rPr lang="it-IT" sz="2600" dirty="0" smtClean="0"/>
              <a:t>La valutazione separata degli elementi eterogenei</a:t>
            </a:r>
          </a:p>
          <a:p>
            <a:pPr marL="514350" indent="-514350">
              <a:buFont typeface="+mj-lt"/>
              <a:buAutoNum type="arabicPeriod"/>
            </a:pPr>
            <a:r>
              <a:rPr lang="it-IT" sz="2600" dirty="0" smtClean="0"/>
              <a:t>Cambiamenti di principi contabili</a:t>
            </a:r>
            <a:endParaRPr lang="it-IT" sz="2600" dirty="0"/>
          </a:p>
        </p:txBody>
      </p:sp>
    </p:spTree>
    <p:extLst>
      <p:ext uri="{BB962C8B-B14F-4D97-AF65-F5344CB8AC3E}">
        <p14:creationId xmlns:p14="http://schemas.microsoft.com/office/powerpoint/2010/main" val="3715854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5592" y="172951"/>
            <a:ext cx="11395841" cy="5767530"/>
          </a:xfrm>
        </p:spPr>
        <p:txBody>
          <a:bodyPr>
            <a:normAutofit/>
          </a:bodyPr>
          <a:lstStyle/>
          <a:p>
            <a:r>
              <a:rPr lang="it-IT" sz="2800" dirty="0" smtClean="0">
                <a:solidFill>
                  <a:srgbClr val="FF0000"/>
                </a:solidFill>
              </a:rPr>
              <a:t>IL POSTULATO DELLA PRUDENZA</a:t>
            </a:r>
          </a:p>
          <a:p>
            <a:pPr marL="0" indent="0" algn="just">
              <a:buNone/>
            </a:pPr>
            <a:r>
              <a:rPr lang="it-IT" sz="2800" b="0" dirty="0" smtClean="0"/>
              <a:t>«La valutazione delle voci deve essere fatta secondo </a:t>
            </a:r>
            <a:r>
              <a:rPr lang="it-IT" sz="2800" b="0" i="1" dirty="0" smtClean="0"/>
              <a:t>prudenza</a:t>
            </a:r>
            <a:r>
              <a:rPr lang="it-IT" sz="2800" b="0" dirty="0" smtClean="0"/>
              <a:t> e nella prospettiva di </a:t>
            </a:r>
            <a:r>
              <a:rPr lang="it-IT" sz="2800" b="0" i="1" dirty="0" smtClean="0"/>
              <a:t>continuazione dell’attività </a:t>
            </a:r>
            <a:r>
              <a:rPr lang="it-IT" sz="2800" b="0" dirty="0" smtClean="0"/>
              <a:t>nonché tenendo conto della funzione economica dell’elemento dell’attivo o del passivo considerato»</a:t>
            </a:r>
          </a:p>
          <a:p>
            <a:pPr marL="0" indent="0" algn="just"/>
            <a:endParaRPr lang="it-IT" sz="2800" b="0" dirty="0" smtClean="0"/>
          </a:p>
          <a:p>
            <a:pPr marL="0" indent="0" algn="just"/>
            <a:r>
              <a:rPr lang="it-IT" sz="2800" b="0" dirty="0" smtClean="0"/>
              <a:t>La </a:t>
            </a:r>
            <a:r>
              <a:rPr lang="it-IT" sz="2800" b="0" i="1" dirty="0" smtClean="0"/>
              <a:t>prudenza </a:t>
            </a:r>
            <a:r>
              <a:rPr lang="it-IT" sz="2800" b="0" dirty="0" smtClean="0"/>
              <a:t>è la regola secondo la quale gli utili soltanto sperati non devono essere inviati a Conto Economico ad influire sul reddito d’esercizio mentre i costi, anche non effettivamente sostenuti ma soltanto temuti, devono invece trovarvi collocazione</a:t>
            </a:r>
            <a:r>
              <a:rPr lang="it-IT" sz="2800" dirty="0" smtClean="0"/>
              <a:t>.</a:t>
            </a:r>
            <a:endParaRPr lang="it-IT" sz="2800" i="1" dirty="0"/>
          </a:p>
        </p:txBody>
      </p:sp>
    </p:spTree>
    <p:extLst>
      <p:ext uri="{BB962C8B-B14F-4D97-AF65-F5344CB8AC3E}">
        <p14:creationId xmlns:p14="http://schemas.microsoft.com/office/powerpoint/2010/main" val="270324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2248" y="271779"/>
            <a:ext cx="11650718" cy="5794826"/>
          </a:xfrm>
        </p:spPr>
        <p:txBody>
          <a:bodyPr>
            <a:noAutofit/>
          </a:bodyPr>
          <a:lstStyle/>
          <a:p>
            <a:pPr algn="just"/>
            <a:r>
              <a:rPr lang="it-IT" sz="2800" dirty="0" smtClean="0">
                <a:solidFill>
                  <a:srgbClr val="FF0000"/>
                </a:solidFill>
              </a:rPr>
              <a:t>IL POSTULATO DELLA SOSTANZA ECONOMICA</a:t>
            </a:r>
          </a:p>
          <a:p>
            <a:pPr marL="361950" indent="-361950" algn="just">
              <a:buNone/>
            </a:pPr>
            <a:r>
              <a:rPr lang="it-IT" sz="2800" b="0" dirty="0" smtClean="0"/>
              <a:t>«La rilevazione e la presentazione delle voci è effettuata tenendo conto della sostanza dell’operazione o del contratto». </a:t>
            </a:r>
          </a:p>
          <a:p>
            <a:pPr marL="361950" indent="-361950" algn="just">
              <a:buNone/>
            </a:pPr>
            <a:r>
              <a:rPr lang="it-IT" sz="2800" b="0" dirty="0" smtClean="0"/>
              <a:t>Si fa riferimento al postulato della «prevalenza della sostanza sulla forma», introdotto nelle regole dello IASB.</a:t>
            </a:r>
          </a:p>
          <a:p>
            <a:pPr algn="just"/>
            <a:r>
              <a:rPr lang="it-IT" sz="2800" b="0" dirty="0" smtClean="0"/>
              <a:t>Il </a:t>
            </a:r>
            <a:r>
              <a:rPr lang="it-IT" sz="2800" b="0" dirty="0"/>
              <a:t>principio </a:t>
            </a:r>
            <a:r>
              <a:rPr lang="it-IT" sz="2800" b="0" dirty="0" smtClean="0"/>
              <a:t>riguarda invece </a:t>
            </a:r>
            <a:r>
              <a:rPr lang="it-IT" sz="2800" b="0" dirty="0"/>
              <a:t>solo la </a:t>
            </a:r>
            <a:r>
              <a:rPr lang="it-IT" sz="2800" b="0" i="1" dirty="0"/>
              <a:t>presentazione in bilancio</a:t>
            </a:r>
            <a:r>
              <a:rPr lang="it-IT" sz="2800" b="0" dirty="0"/>
              <a:t>, cosa che limita significativamente </a:t>
            </a:r>
            <a:r>
              <a:rPr lang="it-IT" sz="2800" b="0" dirty="0" smtClean="0"/>
              <a:t>la portata </a:t>
            </a:r>
            <a:r>
              <a:rPr lang="it-IT" sz="2800" b="0" dirty="0"/>
              <a:t>del postulato. </a:t>
            </a:r>
            <a:endParaRPr lang="it-IT" sz="2800" b="0" dirty="0" smtClean="0"/>
          </a:p>
          <a:p>
            <a:pPr algn="just"/>
            <a:r>
              <a:rPr lang="it-IT" sz="2800" b="0" dirty="0" smtClean="0"/>
              <a:t>Sarà </a:t>
            </a:r>
            <a:r>
              <a:rPr lang="it-IT" sz="2800" b="0" dirty="0"/>
              <a:t>compito anche qui dell’OIC spiegare in opportuni </a:t>
            </a:r>
            <a:r>
              <a:rPr lang="it-IT" sz="2800" b="0" dirty="0" smtClean="0"/>
              <a:t>documenti interpretativi </a:t>
            </a:r>
            <a:r>
              <a:rPr lang="it-IT" sz="2800" b="0" dirty="0"/>
              <a:t>fin dove può spingersi tale regola.</a:t>
            </a:r>
            <a:endParaRPr lang="it-IT" sz="2800" dirty="0"/>
          </a:p>
        </p:txBody>
      </p:sp>
    </p:spTree>
    <p:extLst>
      <p:ext uri="{BB962C8B-B14F-4D97-AF65-F5344CB8AC3E}">
        <p14:creationId xmlns:p14="http://schemas.microsoft.com/office/powerpoint/2010/main" val="1859759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2248" y="271779"/>
            <a:ext cx="11650718" cy="5794826"/>
          </a:xfrm>
        </p:spPr>
        <p:txBody>
          <a:bodyPr>
            <a:noAutofit/>
          </a:bodyPr>
          <a:lstStyle/>
          <a:p>
            <a:r>
              <a:rPr lang="it-IT" sz="2800" dirty="0" smtClean="0">
                <a:solidFill>
                  <a:srgbClr val="FF0000"/>
                </a:solidFill>
              </a:rPr>
              <a:t>IL POSTULATO DELLA REALIZZAZIONE DEGLI UTILI E DELLA COMPETENZA ECONOMICA</a:t>
            </a:r>
          </a:p>
          <a:p>
            <a:pPr marL="0" indent="0">
              <a:buNone/>
            </a:pPr>
            <a:r>
              <a:rPr lang="it-IT" sz="2400" b="0" dirty="0" smtClean="0"/>
              <a:t>Si possono indicare esclusivamente gli utili realizzati alla chiusura dell’esercizio» </a:t>
            </a:r>
            <a:r>
              <a:rPr lang="it-IT" sz="2400" b="0" dirty="0" smtClean="0">
                <a:sym typeface="Wingdings" panose="05000000000000000000" pitchFamily="2" charset="2"/>
              </a:rPr>
              <a:t> conseguenza del postulato della «prudenza»</a:t>
            </a:r>
          </a:p>
          <a:p>
            <a:pPr marL="0" indent="0">
              <a:buNone/>
            </a:pPr>
            <a:r>
              <a:rPr lang="it-IT" sz="2400" b="0" dirty="0" smtClean="0">
                <a:sym typeface="Wingdings" panose="05000000000000000000" pitchFamily="2" charset="2"/>
              </a:rPr>
              <a:t>«Si deve tener conto dei proventi e degli oneri di competenza dell’esercizio, indipendentemente dalla data dell’incasso o del pagamento».  L’attribuzione a Conto Economico prescinde dalla manifestazione monetaria.</a:t>
            </a:r>
          </a:p>
          <a:p>
            <a:r>
              <a:rPr lang="it-IT" sz="2400" dirty="0"/>
              <a:t>Quando un costo o un ricavo devono considerarsi «</a:t>
            </a:r>
            <a:r>
              <a:rPr lang="it-IT" sz="2400" i="1" dirty="0"/>
              <a:t>di competenza</a:t>
            </a:r>
            <a:r>
              <a:rPr lang="it-IT" sz="2400" dirty="0"/>
              <a:t>»?</a:t>
            </a:r>
          </a:p>
          <a:p>
            <a:pPr marL="0" indent="0"/>
            <a:r>
              <a:rPr lang="it-IT" sz="2400" dirty="0"/>
              <a:t>Il ricavo sarà di competenza dell’esercizio solo quando il bene/servizio è stato venduto. </a:t>
            </a:r>
            <a:r>
              <a:rPr lang="it-IT" sz="2400" dirty="0" err="1"/>
              <a:t>Finchè</a:t>
            </a:r>
            <a:r>
              <a:rPr lang="it-IT" sz="2400" dirty="0"/>
              <a:t> </a:t>
            </a:r>
            <a:r>
              <a:rPr lang="it-IT" sz="2400" dirty="0">
                <a:solidFill>
                  <a:srgbClr val="FF0000"/>
                </a:solidFill>
              </a:rPr>
              <a:t>lo scambio </a:t>
            </a:r>
            <a:r>
              <a:rPr lang="it-IT" sz="2400" dirty="0"/>
              <a:t>non è avvenuto, non potrà riconoscersi il ricavo.</a:t>
            </a:r>
          </a:p>
          <a:p>
            <a:pPr marL="0" indent="0"/>
            <a:r>
              <a:rPr lang="it-IT" sz="2400" dirty="0"/>
              <a:t>I costi saranno di competenza in base alla correlazione o meno con i ricavi imputati.</a:t>
            </a:r>
          </a:p>
          <a:p>
            <a:pPr marL="0" indent="0">
              <a:buNone/>
            </a:pPr>
            <a:endParaRPr lang="it-IT" sz="2800" b="0" dirty="0" smtClean="0"/>
          </a:p>
          <a:p>
            <a:pPr marL="0" indent="0">
              <a:buNone/>
            </a:pPr>
            <a:endParaRPr lang="it-IT" sz="2800" dirty="0"/>
          </a:p>
        </p:txBody>
      </p:sp>
    </p:spTree>
    <p:extLst>
      <p:ext uri="{BB962C8B-B14F-4D97-AF65-F5344CB8AC3E}">
        <p14:creationId xmlns:p14="http://schemas.microsoft.com/office/powerpoint/2010/main" val="3683889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32263"/>
            <a:ext cx="10515600" cy="5644700"/>
          </a:xfrm>
        </p:spPr>
        <p:txBody>
          <a:bodyPr>
            <a:normAutofit/>
          </a:bodyPr>
          <a:lstStyle/>
          <a:p>
            <a:r>
              <a:rPr lang="it-IT" sz="2400" dirty="0" smtClean="0">
                <a:solidFill>
                  <a:srgbClr val="FF0000"/>
                </a:solidFill>
              </a:rPr>
              <a:t>I FATTI INTERVENUTI DOPO LA CHIUSURA DELL’ESERCIZIO</a:t>
            </a:r>
          </a:p>
          <a:p>
            <a:pPr marL="0" indent="0">
              <a:buNone/>
            </a:pPr>
            <a:endParaRPr lang="it-IT" sz="2400" dirty="0" smtClean="0"/>
          </a:p>
          <a:p>
            <a:pPr marL="0" indent="0">
              <a:buNone/>
            </a:pPr>
            <a:r>
              <a:rPr lang="it-IT" sz="2400" dirty="0" smtClean="0"/>
              <a:t>«Si deve tener conto anche dei rischi e delle perdite di competenza dell’esercizio, anche se conosciuti dopo la chiusura di questo».</a:t>
            </a:r>
          </a:p>
          <a:p>
            <a:pPr marL="0" indent="0">
              <a:buNone/>
            </a:pPr>
            <a:endParaRPr lang="it-IT" sz="2400" dirty="0" smtClean="0"/>
          </a:p>
          <a:p>
            <a:pPr marL="0" indent="0">
              <a:buNone/>
            </a:pPr>
            <a:r>
              <a:rPr lang="it-IT" sz="2400" dirty="0" smtClean="0"/>
              <a:t>Si ritengono a carico dell’esercizio tutti i costi che trovano in esso la causa della loro insorgenza, anche se la conoscenza effettiva giunge successivamente.</a:t>
            </a:r>
            <a:endParaRPr lang="it-IT" sz="2400" dirty="0"/>
          </a:p>
        </p:txBody>
      </p:sp>
    </p:spTree>
    <p:extLst>
      <p:ext uri="{BB962C8B-B14F-4D97-AF65-F5344CB8AC3E}">
        <p14:creationId xmlns:p14="http://schemas.microsoft.com/office/powerpoint/2010/main" val="898964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4420" y="346135"/>
            <a:ext cx="10515600" cy="5562814"/>
          </a:xfrm>
        </p:spPr>
        <p:txBody>
          <a:bodyPr>
            <a:normAutofit/>
          </a:bodyPr>
          <a:lstStyle/>
          <a:p>
            <a:r>
              <a:rPr lang="it-IT" sz="2400" dirty="0" smtClean="0">
                <a:solidFill>
                  <a:srgbClr val="FF0000"/>
                </a:solidFill>
              </a:rPr>
              <a:t>LA VALUTAZIONE SEPARATA DEGLI ELEMENTI ETEROGENEI</a:t>
            </a:r>
          </a:p>
          <a:p>
            <a:pPr marL="0" indent="0">
              <a:buNone/>
            </a:pPr>
            <a:r>
              <a:rPr lang="it-IT" sz="2400" dirty="0" smtClean="0"/>
              <a:t>«Gli elementi eterogenei ricompresi nelle singole voci devono essere valutati separatamente»</a:t>
            </a:r>
          </a:p>
          <a:p>
            <a:r>
              <a:rPr lang="it-IT" sz="2400" dirty="0" smtClean="0">
                <a:solidFill>
                  <a:srgbClr val="FF0000"/>
                </a:solidFill>
              </a:rPr>
              <a:t>CAMBIAMENTI DI PRINCIPI CONTABILI E CAMBIAMENTI DI STIME</a:t>
            </a:r>
          </a:p>
          <a:p>
            <a:pPr marL="0" indent="0">
              <a:buNone/>
            </a:pPr>
            <a:r>
              <a:rPr lang="it-IT" sz="2400" dirty="0" smtClean="0"/>
              <a:t>«I criteri di valutazione non possono essere modificati da un esercizio all’altro»</a:t>
            </a:r>
          </a:p>
          <a:p>
            <a:pPr marL="0" indent="0">
              <a:buNone/>
            </a:pPr>
            <a:r>
              <a:rPr lang="it-IT" sz="2400" dirty="0" smtClean="0"/>
              <a:t>Usare criteri di valutazione diversi renderebbe scarsamente comparabili i bilanci tra loro.</a:t>
            </a:r>
          </a:p>
          <a:p>
            <a:pPr marL="0" indent="0">
              <a:buNone/>
            </a:pPr>
            <a:r>
              <a:rPr lang="it-IT" sz="2400" dirty="0" smtClean="0"/>
              <a:t>L’art. 2423 </a:t>
            </a:r>
            <a:r>
              <a:rPr lang="it-IT" sz="2400" i="1" dirty="0" smtClean="0"/>
              <a:t>bis </a:t>
            </a:r>
            <a:r>
              <a:rPr lang="it-IT" sz="2400" dirty="0" smtClean="0"/>
              <a:t>ammette la deroga alla costanza dei criteri di valutazione in casi eccezionali precisando che «la Nota Integrativa deve motivare la deroga e indicarne l’influenza sulla rappresentazione della situazione patrimoniale e finanziaria e del risultato economico».</a:t>
            </a:r>
            <a:endParaRPr lang="it-IT" sz="2400" dirty="0"/>
          </a:p>
        </p:txBody>
      </p:sp>
    </p:spTree>
    <p:extLst>
      <p:ext uri="{BB962C8B-B14F-4D97-AF65-F5344CB8AC3E}">
        <p14:creationId xmlns:p14="http://schemas.microsoft.com/office/powerpoint/2010/main" val="1636233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89187" y="239636"/>
            <a:ext cx="11634951" cy="548640"/>
          </a:xfrm>
          <a:solidFill>
            <a:srgbClr val="FFFF00"/>
          </a:solidFill>
        </p:spPr>
        <p:txBody>
          <a:bodyPr/>
          <a:lstStyle/>
          <a:p>
            <a:r>
              <a:rPr lang="it-IT" b="1" dirty="0" smtClean="0">
                <a:effectLst>
                  <a:outerShdw blurRad="38100" dist="38100" dir="2700000" algn="tl">
                    <a:srgbClr val="000000">
                      <a:alpha val="43137"/>
                    </a:srgbClr>
                  </a:outerShdw>
                </a:effectLst>
              </a:rPr>
              <a:t>I POSTULATI DEL BILANCIO DI ESERCIZIO SECONDO I PRINCIPI CONTABILI DELL’ OIC</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513955" y="1116395"/>
            <a:ext cx="11073699" cy="3579849"/>
          </a:xfrm>
        </p:spPr>
        <p:txBody>
          <a:bodyPr>
            <a:noAutofit/>
          </a:bodyPr>
          <a:lstStyle/>
          <a:p>
            <a:pPr marL="0" indent="0">
              <a:buNone/>
            </a:pPr>
            <a:r>
              <a:rPr lang="it-IT" sz="2400" dirty="0" smtClean="0"/>
              <a:t>I Postulati ripresentati dall’OIC 11, rivisto nel 2018 sono i seguenti:</a:t>
            </a:r>
          </a:p>
          <a:p>
            <a:pPr marL="514350" indent="-514350">
              <a:buFont typeface="+mj-lt"/>
              <a:buAutoNum type="arabicPeriod"/>
            </a:pPr>
            <a:r>
              <a:rPr lang="it-IT" sz="2400" dirty="0" smtClean="0"/>
              <a:t>Prudenza</a:t>
            </a:r>
          </a:p>
          <a:p>
            <a:pPr marL="514350" indent="-514350">
              <a:buFont typeface="+mj-lt"/>
              <a:buAutoNum type="arabicPeriod"/>
            </a:pPr>
            <a:r>
              <a:rPr lang="it-IT" sz="2400" dirty="0" smtClean="0"/>
              <a:t>Prospettiva della continuità aziendale</a:t>
            </a:r>
          </a:p>
          <a:p>
            <a:pPr marL="514350" indent="-514350">
              <a:buFont typeface="+mj-lt"/>
              <a:buAutoNum type="arabicPeriod"/>
            </a:pPr>
            <a:r>
              <a:rPr lang="it-IT" sz="2400" dirty="0" smtClean="0"/>
              <a:t>Rappresentazione sostanziale</a:t>
            </a:r>
          </a:p>
          <a:p>
            <a:pPr marL="514350" indent="-514350">
              <a:buFont typeface="+mj-lt"/>
              <a:buAutoNum type="arabicPeriod"/>
            </a:pPr>
            <a:r>
              <a:rPr lang="it-IT" sz="2400" dirty="0" smtClean="0"/>
              <a:t>Competenza</a:t>
            </a:r>
          </a:p>
          <a:p>
            <a:pPr marL="514350" indent="-514350">
              <a:buFont typeface="+mj-lt"/>
              <a:buAutoNum type="arabicPeriod"/>
            </a:pPr>
            <a:r>
              <a:rPr lang="it-IT" sz="2400" dirty="0" smtClean="0"/>
              <a:t>Comparabilità</a:t>
            </a:r>
          </a:p>
          <a:p>
            <a:pPr marL="514350" indent="-514350">
              <a:buFont typeface="+mj-lt"/>
              <a:buAutoNum type="arabicPeriod"/>
            </a:pPr>
            <a:r>
              <a:rPr lang="it-IT" sz="2400" dirty="0" smtClean="0"/>
              <a:t>Costanza nei criteri di valutazione</a:t>
            </a:r>
          </a:p>
          <a:p>
            <a:pPr marL="514350" indent="-514350">
              <a:buFont typeface="+mj-lt"/>
              <a:buAutoNum type="arabicPeriod"/>
            </a:pPr>
            <a:r>
              <a:rPr lang="it-IT" sz="2400" dirty="0" smtClean="0"/>
              <a:t>Rilevanza</a:t>
            </a:r>
            <a:endParaRPr lang="it-IT" sz="2400" dirty="0"/>
          </a:p>
        </p:txBody>
      </p:sp>
    </p:spTree>
    <p:extLst>
      <p:ext uri="{BB962C8B-B14F-4D97-AF65-F5344CB8AC3E}">
        <p14:creationId xmlns:p14="http://schemas.microsoft.com/office/powerpoint/2010/main" val="2445889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6995" y="284015"/>
            <a:ext cx="11306426" cy="5863064"/>
          </a:xfrm>
        </p:spPr>
        <p:txBody>
          <a:bodyPr>
            <a:normAutofit/>
          </a:bodyPr>
          <a:lstStyle/>
          <a:p>
            <a:r>
              <a:rPr lang="it-IT" sz="2600" dirty="0" smtClean="0">
                <a:solidFill>
                  <a:srgbClr val="FF0000"/>
                </a:solidFill>
              </a:rPr>
              <a:t>Prudenza </a:t>
            </a:r>
          </a:p>
          <a:p>
            <a:pPr marL="0" indent="0">
              <a:buNone/>
            </a:pPr>
            <a:r>
              <a:rPr lang="it-IT" sz="2600" dirty="0"/>
              <a:t>S</a:t>
            </a:r>
            <a:r>
              <a:rPr lang="it-IT" sz="2600" dirty="0" smtClean="0"/>
              <a:t>i imputano al Conto </a:t>
            </a:r>
            <a:r>
              <a:rPr lang="it-IT" sz="2600" dirty="0"/>
              <a:t>Economico solo i ricavi realizzati mentre i costi saranno da attribuire </a:t>
            </a:r>
            <a:r>
              <a:rPr lang="it-IT" sz="2600" dirty="0" smtClean="0"/>
              <a:t>all’esercizio anche </a:t>
            </a:r>
            <a:r>
              <a:rPr lang="it-IT" sz="2600" dirty="0"/>
              <a:t>se non sono stati effettivamente sostenuti ma solo </a:t>
            </a:r>
            <a:r>
              <a:rPr lang="it-IT" sz="2600" dirty="0" smtClean="0"/>
              <a:t>stimati.</a:t>
            </a:r>
          </a:p>
          <a:p>
            <a:pPr marL="0" indent="0">
              <a:buNone/>
            </a:pPr>
            <a:endParaRPr lang="it-IT" sz="2600" dirty="0"/>
          </a:p>
        </p:txBody>
      </p:sp>
    </p:spTree>
    <p:extLst>
      <p:ext uri="{BB962C8B-B14F-4D97-AF65-F5344CB8AC3E}">
        <p14:creationId xmlns:p14="http://schemas.microsoft.com/office/powerpoint/2010/main" val="363546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04762" y="1024758"/>
            <a:ext cx="10290412" cy="1749973"/>
          </a:xfrm>
        </p:spPr>
        <p:txBody>
          <a:bodyPr/>
          <a:lstStyle/>
          <a:p>
            <a:pPr algn="ctr"/>
            <a:r>
              <a:rPr lang="it-IT" sz="3400" b="1" i="1" dirty="0">
                <a:solidFill>
                  <a:srgbClr val="FF0000"/>
                </a:solidFill>
                <a:effectLst>
                  <a:outerShdw blurRad="38100" dist="38100" dir="2700000" algn="tl">
                    <a:srgbClr val="000000">
                      <a:alpha val="43137"/>
                    </a:srgbClr>
                  </a:outerShdw>
                </a:effectLst>
              </a:rPr>
              <a:t>R</a:t>
            </a:r>
            <a:r>
              <a:rPr lang="it-IT" sz="3400" b="1" i="1" dirty="0" smtClean="0">
                <a:solidFill>
                  <a:srgbClr val="FF0000"/>
                </a:solidFill>
                <a:effectLst>
                  <a:outerShdw blurRad="38100" dist="38100" dir="2700000" algn="tl">
                    <a:srgbClr val="000000">
                      <a:alpha val="43137"/>
                    </a:srgbClr>
                  </a:outerShdw>
                </a:effectLst>
              </a:rPr>
              <a:t>uolo e postulati del bilancio di esercizio</a:t>
            </a:r>
            <a:endParaRPr lang="it-IT" sz="34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5600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6659" y="176574"/>
            <a:ext cx="10852982" cy="548640"/>
          </a:xfrm>
        </p:spPr>
        <p:txBody>
          <a:bodyPr>
            <a:noAutofit/>
          </a:bodyPr>
          <a:lstStyle/>
          <a:p>
            <a:pPr algn="ctr"/>
            <a:r>
              <a:rPr lang="it-IT" b="1" dirty="0">
                <a:solidFill>
                  <a:srgbClr val="FF0000"/>
                </a:solidFill>
                <a:latin typeface="+mn-lt"/>
              </a:rPr>
              <a:t>Prospettiva della continuità </a:t>
            </a:r>
            <a:r>
              <a:rPr lang="it-IT" b="1" dirty="0" smtClean="0">
                <a:solidFill>
                  <a:srgbClr val="FF0000"/>
                </a:solidFill>
                <a:latin typeface="+mn-lt"/>
              </a:rPr>
              <a:t>aziendale. </a:t>
            </a:r>
            <a:endParaRPr lang="it-IT" b="1" dirty="0"/>
          </a:p>
        </p:txBody>
      </p:sp>
      <p:sp>
        <p:nvSpPr>
          <p:cNvPr id="3" name="Segnaposto contenuto 2"/>
          <p:cNvSpPr>
            <a:spLocks noGrp="1"/>
          </p:cNvSpPr>
          <p:nvPr>
            <p:ph idx="1"/>
          </p:nvPr>
        </p:nvSpPr>
        <p:spPr>
          <a:xfrm>
            <a:off x="268014" y="672034"/>
            <a:ext cx="11923986" cy="5003256"/>
          </a:xfrm>
        </p:spPr>
        <p:txBody>
          <a:bodyPr>
            <a:noAutofit/>
          </a:bodyPr>
          <a:lstStyle/>
          <a:p>
            <a:pPr marL="0" indent="0"/>
            <a:r>
              <a:rPr lang="it-IT" sz="2200" dirty="0"/>
              <a:t>L’OIC 11 distingue 4 fasi al </a:t>
            </a:r>
            <a:r>
              <a:rPr lang="it-IT" sz="2200" dirty="0" smtClean="0"/>
              <a:t>riguardo:</a:t>
            </a:r>
          </a:p>
          <a:p>
            <a:pPr marL="457200" indent="-457200" algn="just">
              <a:buFont typeface="+mj-lt"/>
              <a:buAutoNum type="arabicPeriod"/>
            </a:pPr>
            <a:r>
              <a:rPr lang="it-IT" sz="2200" b="0" dirty="0" smtClean="0"/>
              <a:t>La sussistenza della </a:t>
            </a:r>
            <a:r>
              <a:rPr lang="it-IT" sz="2200" b="0" i="1" dirty="0" smtClean="0"/>
              <a:t>continuità</a:t>
            </a:r>
            <a:r>
              <a:rPr lang="it-IT" sz="2200" b="0" dirty="0" smtClean="0"/>
              <a:t>: che gli amministratori devono verificare «per </a:t>
            </a:r>
            <a:r>
              <a:rPr lang="it-IT" sz="2200" b="0" dirty="0"/>
              <a:t>un prevedibile arco temporale futuro, relativo a un periodo di </a:t>
            </a:r>
            <a:r>
              <a:rPr lang="it-IT" sz="2200" b="0" dirty="0" smtClean="0"/>
              <a:t>almeno dodici </a:t>
            </a:r>
            <a:r>
              <a:rPr lang="it-IT" sz="2200" b="0" dirty="0"/>
              <a:t>mesi dalla data di riferimento del bilancio</a:t>
            </a:r>
            <a:r>
              <a:rPr lang="it-IT" sz="2200" b="0" dirty="0" smtClean="0"/>
              <a:t>»</a:t>
            </a:r>
          </a:p>
          <a:p>
            <a:pPr marL="514350" indent="-514350" algn="just">
              <a:buFont typeface="+mj-lt"/>
              <a:buAutoNum type="arabicPeriod"/>
            </a:pPr>
            <a:r>
              <a:rPr lang="it-IT" sz="2200" b="0" dirty="0"/>
              <a:t>La presenza di identificate e significative </a:t>
            </a:r>
            <a:r>
              <a:rPr lang="it-IT" sz="2200" b="0" i="1" dirty="0"/>
              <a:t>incertezze</a:t>
            </a:r>
            <a:r>
              <a:rPr lang="it-IT" sz="2200" b="0" dirty="0"/>
              <a:t> in merito alla capacità di continuare </a:t>
            </a:r>
            <a:r>
              <a:rPr lang="it-IT" sz="2200" b="0" dirty="0" smtClean="0"/>
              <a:t>come </a:t>
            </a:r>
            <a:r>
              <a:rPr lang="it-IT" sz="2200" b="0" dirty="0"/>
              <a:t>combinazione produttiva: gli amministratori devono fornire le informazioni relative ai fattori di rischio e le ricadute che essi possono avere sulla continuità aziendale.</a:t>
            </a:r>
          </a:p>
          <a:p>
            <a:pPr marL="514350" indent="-514350" algn="just">
              <a:buFont typeface="+mj-lt"/>
              <a:buAutoNum type="arabicPeriod"/>
            </a:pPr>
            <a:r>
              <a:rPr lang="it-IT" sz="2200" b="0" dirty="0"/>
              <a:t>L</a:t>
            </a:r>
            <a:r>
              <a:rPr lang="it-IT" sz="2200" b="0" dirty="0" smtClean="0"/>
              <a:t>a </a:t>
            </a:r>
            <a:r>
              <a:rPr lang="it-IT" sz="2200" b="0" dirty="0"/>
              <a:t>mancanza della prospettiva di continuità e quindi la conseguente </a:t>
            </a:r>
            <a:r>
              <a:rPr lang="it-IT" sz="2200" b="0" i="1" dirty="0"/>
              <a:t>previsione </a:t>
            </a:r>
            <a:r>
              <a:rPr lang="it-IT" sz="2200" b="0" i="1" dirty="0" smtClean="0"/>
              <a:t>della cessazione dell’attività</a:t>
            </a:r>
            <a:r>
              <a:rPr lang="it-IT" sz="2200" b="0" dirty="0" smtClean="0"/>
              <a:t>: </a:t>
            </a:r>
            <a:r>
              <a:rPr lang="it-IT" sz="2200" b="0" dirty="0"/>
              <a:t>la valutazione delle voci di bilancio è pur sempre </a:t>
            </a:r>
            <a:r>
              <a:rPr lang="it-IT" sz="2200" b="0" dirty="0" smtClean="0"/>
              <a:t>fatta nella </a:t>
            </a:r>
            <a:r>
              <a:rPr lang="it-IT" sz="2200" b="0" dirty="0"/>
              <a:t>prospettiva della continuazione dell’attività, tenendo peraltro conto, </a:t>
            </a:r>
            <a:r>
              <a:rPr lang="it-IT" sz="2200" b="0" dirty="0" smtClean="0"/>
              <a:t>del </a:t>
            </a:r>
            <a:r>
              <a:rPr lang="it-IT" sz="2200" b="0" dirty="0"/>
              <a:t>limitato orizzonte </a:t>
            </a:r>
            <a:r>
              <a:rPr lang="it-IT" sz="2200" b="0" dirty="0" smtClean="0"/>
              <a:t>temporale residuo»</a:t>
            </a:r>
          </a:p>
          <a:p>
            <a:pPr marL="514350" indent="-514350" algn="just">
              <a:buFont typeface="+mj-lt"/>
              <a:buAutoNum type="arabicPeriod"/>
            </a:pPr>
            <a:r>
              <a:rPr lang="it-IT" sz="2200" b="0" dirty="0"/>
              <a:t>lo </a:t>
            </a:r>
            <a:r>
              <a:rPr lang="it-IT" sz="2200" b="0" i="1" dirty="0"/>
              <a:t>scioglimento</a:t>
            </a:r>
            <a:r>
              <a:rPr lang="it-IT" sz="2200" b="0" dirty="0"/>
              <a:t> della </a:t>
            </a:r>
            <a:r>
              <a:rPr lang="it-IT" sz="2200" b="0" dirty="0" smtClean="0"/>
              <a:t>società: si </a:t>
            </a:r>
            <a:r>
              <a:rPr lang="it-IT" sz="2200" b="0" dirty="0"/>
              <a:t>valuta il patrimonio aziendale con criteri liquidatori </a:t>
            </a:r>
            <a:r>
              <a:rPr lang="it-IT" sz="2200" b="0" dirty="0" smtClean="0"/>
              <a:t>da parte </a:t>
            </a:r>
            <a:r>
              <a:rPr lang="it-IT" sz="2200" b="0" dirty="0"/>
              <a:t>dei liquidatori.</a:t>
            </a:r>
            <a:endParaRPr lang="it-IT" sz="2200" b="0" dirty="0" smtClean="0"/>
          </a:p>
          <a:p>
            <a:pPr marL="0" indent="0">
              <a:buNone/>
            </a:pPr>
            <a:endParaRPr lang="it-IT" sz="2400" dirty="0"/>
          </a:p>
        </p:txBody>
      </p:sp>
    </p:spTree>
    <p:extLst>
      <p:ext uri="{BB962C8B-B14F-4D97-AF65-F5344CB8AC3E}">
        <p14:creationId xmlns:p14="http://schemas.microsoft.com/office/powerpoint/2010/main" val="3979603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7353" y="329194"/>
            <a:ext cx="11389488" cy="3835021"/>
          </a:xfrm>
        </p:spPr>
        <p:txBody>
          <a:bodyPr>
            <a:normAutofit fontScale="92500" lnSpcReduction="10000"/>
          </a:bodyPr>
          <a:lstStyle/>
          <a:p>
            <a:pPr algn="just"/>
            <a:r>
              <a:rPr lang="it-IT" sz="2800" dirty="0" smtClean="0">
                <a:solidFill>
                  <a:srgbClr val="FF0000"/>
                </a:solidFill>
              </a:rPr>
              <a:t>Rappresentazione sostanziale:</a:t>
            </a:r>
          </a:p>
          <a:p>
            <a:pPr algn="just"/>
            <a:r>
              <a:rPr lang="it-IT" sz="2800" i="1" dirty="0" smtClean="0"/>
              <a:t>Prospettiva giuridica dell’analisi contrattuale</a:t>
            </a:r>
          </a:p>
          <a:p>
            <a:pPr marL="0" indent="0" algn="just">
              <a:buNone/>
            </a:pPr>
            <a:r>
              <a:rPr lang="it-IT" sz="2800" b="0" dirty="0" smtClean="0"/>
              <a:t>L’OIC </a:t>
            </a:r>
            <a:r>
              <a:rPr lang="it-IT" sz="2800" b="0" dirty="0"/>
              <a:t>11 </a:t>
            </a:r>
            <a:r>
              <a:rPr lang="it-IT" sz="2800" b="0" dirty="0" smtClean="0"/>
              <a:t>evidenzia che </a:t>
            </a:r>
            <a:r>
              <a:rPr lang="it-IT" sz="2800" b="0" dirty="0"/>
              <a:t>tale principio richiede l’attento esame dei termini contrattuali delle </a:t>
            </a:r>
            <a:r>
              <a:rPr lang="it-IT" sz="2800" b="0" dirty="0" smtClean="0"/>
              <a:t>transazioni per </a:t>
            </a:r>
            <a:r>
              <a:rPr lang="it-IT" sz="2800" b="0" dirty="0"/>
              <a:t>individuare i diritti e gli obblighi rilevanti contabilmente e per stabilire l’unità </a:t>
            </a:r>
            <a:r>
              <a:rPr lang="it-IT" sz="2800" b="0" dirty="0" smtClean="0"/>
              <a:t>elementare da </a:t>
            </a:r>
            <a:r>
              <a:rPr lang="it-IT" sz="2800" b="0" dirty="0"/>
              <a:t>contabilizzare e la relativa suddivisione o aggregazione «degli effetti </a:t>
            </a:r>
            <a:r>
              <a:rPr lang="it-IT" sz="2800" b="0" dirty="0" smtClean="0"/>
              <a:t>sostanziali derivanti </a:t>
            </a:r>
            <a:r>
              <a:rPr lang="it-IT" sz="2800" b="0" dirty="0"/>
              <a:t>da un contratto o da più contratti. </a:t>
            </a:r>
            <a:endParaRPr lang="it-IT" sz="2800" b="0" dirty="0" smtClean="0"/>
          </a:p>
          <a:p>
            <a:pPr marL="0" indent="0" algn="just">
              <a:buNone/>
            </a:pPr>
            <a:r>
              <a:rPr lang="it-IT" sz="2800" b="0" dirty="0"/>
              <a:t>D</a:t>
            </a:r>
            <a:r>
              <a:rPr lang="it-IT" sz="2800" b="0" dirty="0" smtClean="0"/>
              <a:t>a </a:t>
            </a:r>
            <a:r>
              <a:rPr lang="it-IT" sz="2800" b="0" dirty="0"/>
              <a:t>un unico contratto </a:t>
            </a:r>
            <a:r>
              <a:rPr lang="it-IT" sz="2800" b="0" dirty="0" smtClean="0"/>
              <a:t>possono scaturire </a:t>
            </a:r>
            <a:r>
              <a:rPr lang="it-IT" sz="2800" b="0" dirty="0"/>
              <a:t>più diritti o obbligazioni che richiedono una contabilizzazione </a:t>
            </a:r>
            <a:r>
              <a:rPr lang="it-IT" sz="2800" b="0" dirty="0" smtClean="0"/>
              <a:t>separata e viceversa.</a:t>
            </a:r>
          </a:p>
          <a:p>
            <a:pPr marL="0" indent="0" algn="just">
              <a:buNone/>
            </a:pPr>
            <a:endParaRPr lang="it-IT" sz="2800" b="0" dirty="0" smtClean="0"/>
          </a:p>
        </p:txBody>
      </p:sp>
    </p:spTree>
    <p:extLst>
      <p:ext uri="{BB962C8B-B14F-4D97-AF65-F5344CB8AC3E}">
        <p14:creationId xmlns:p14="http://schemas.microsoft.com/office/powerpoint/2010/main" val="3551595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6765" y="259779"/>
            <a:ext cx="11380076" cy="5412688"/>
          </a:xfrm>
        </p:spPr>
        <p:txBody>
          <a:bodyPr>
            <a:noAutofit/>
          </a:bodyPr>
          <a:lstStyle/>
          <a:p>
            <a:pPr algn="just"/>
            <a:r>
              <a:rPr lang="it-IT" sz="2600" dirty="0" smtClean="0">
                <a:solidFill>
                  <a:srgbClr val="FF0000"/>
                </a:solidFill>
              </a:rPr>
              <a:t>Competenza</a:t>
            </a:r>
          </a:p>
          <a:p>
            <a:pPr marL="0" indent="0" algn="just">
              <a:buNone/>
            </a:pPr>
            <a:r>
              <a:rPr lang="it-IT" sz="2600" dirty="0" smtClean="0"/>
              <a:t>L ’OIC </a:t>
            </a:r>
            <a:r>
              <a:rPr lang="it-IT" sz="2600" dirty="0"/>
              <a:t>11 </a:t>
            </a:r>
            <a:r>
              <a:rPr lang="it-IT" sz="2600" dirty="0" smtClean="0"/>
              <a:t>che </a:t>
            </a:r>
            <a:r>
              <a:rPr lang="it-IT" sz="2600" dirty="0"/>
              <a:t>il postulato della competenza richiede </a:t>
            </a:r>
            <a:r>
              <a:rPr lang="it-IT" sz="2600" dirty="0" smtClean="0"/>
              <a:t>che: </a:t>
            </a:r>
            <a:endParaRPr lang="it-IT" sz="2600" dirty="0"/>
          </a:p>
          <a:p>
            <a:pPr algn="just"/>
            <a:r>
              <a:rPr lang="it-IT" sz="2600" b="0" dirty="0"/>
              <a:t>L</a:t>
            </a:r>
            <a:r>
              <a:rPr lang="it-IT" sz="2600" b="0" dirty="0" smtClean="0"/>
              <a:t>’imputazione dei costi </a:t>
            </a:r>
            <a:r>
              <a:rPr lang="it-IT" sz="2600" b="0" dirty="0"/>
              <a:t>e dei ricavi non può avvenire considerando disgiuntamente i due gruppi di </a:t>
            </a:r>
            <a:r>
              <a:rPr lang="it-IT" sz="2600" b="0" dirty="0" smtClean="0"/>
              <a:t>componenti reddituali </a:t>
            </a:r>
            <a:r>
              <a:rPr lang="it-IT" sz="2600" b="0" dirty="0"/>
              <a:t>ma, al contrario, deve valere il principio della «</a:t>
            </a:r>
            <a:r>
              <a:rPr lang="it-IT" sz="2600" b="0" i="1" dirty="0"/>
              <a:t>correlazione</a:t>
            </a:r>
            <a:r>
              <a:rPr lang="it-IT" sz="2600" b="0" dirty="0" smtClean="0"/>
              <a:t>».</a:t>
            </a:r>
          </a:p>
          <a:p>
            <a:pPr algn="just"/>
            <a:r>
              <a:rPr lang="it-IT" sz="2600" b="0" dirty="0">
                <a:solidFill>
                  <a:srgbClr val="FF0000"/>
                </a:solidFill>
              </a:rPr>
              <a:t>I</a:t>
            </a:r>
            <a:r>
              <a:rPr lang="it-IT" sz="2600" b="0" dirty="0" smtClean="0">
                <a:solidFill>
                  <a:srgbClr val="FF0000"/>
                </a:solidFill>
              </a:rPr>
              <a:t> </a:t>
            </a:r>
            <a:r>
              <a:rPr lang="it-IT" sz="2600" b="0" dirty="0">
                <a:solidFill>
                  <a:srgbClr val="FF0000"/>
                </a:solidFill>
              </a:rPr>
              <a:t>ricavi </a:t>
            </a:r>
            <a:r>
              <a:rPr lang="it-IT" sz="2600" b="0" dirty="0"/>
              <a:t>sono di competenza quando sono realizzati, cioè quando il </a:t>
            </a:r>
            <a:r>
              <a:rPr lang="it-IT" sz="2600" b="0" dirty="0" smtClean="0"/>
              <a:t>processo produttivo </a:t>
            </a:r>
            <a:r>
              <a:rPr lang="it-IT" sz="2600" b="0" dirty="0"/>
              <a:t>dei beni è stato completato e lo scambio con terze economie è </a:t>
            </a:r>
            <a:r>
              <a:rPr lang="it-IT" sz="2600" b="0" dirty="0" smtClean="0"/>
              <a:t>avvenuto, con </a:t>
            </a:r>
            <a:r>
              <a:rPr lang="it-IT" sz="2600" b="0" dirty="0"/>
              <a:t>passaggio sostanziale (e non solo formale) del titolo di proprietà. </a:t>
            </a:r>
            <a:endParaRPr lang="it-IT" sz="2600" b="0" dirty="0" smtClean="0"/>
          </a:p>
          <a:p>
            <a:pPr algn="just"/>
            <a:r>
              <a:rPr lang="it-IT" sz="2600" b="0" dirty="0" smtClean="0">
                <a:solidFill>
                  <a:srgbClr val="FF0000"/>
                </a:solidFill>
              </a:rPr>
              <a:t>I costi</a:t>
            </a:r>
            <a:r>
              <a:rPr lang="it-IT" sz="2600" b="0" dirty="0" smtClean="0"/>
              <a:t> devono </a:t>
            </a:r>
            <a:r>
              <a:rPr lang="it-IT" sz="2600" b="0" dirty="0"/>
              <a:t>essere correlativi ai ricavi. Stabiliti i ricavi di </a:t>
            </a:r>
            <a:r>
              <a:rPr lang="it-IT" sz="2600" b="0" dirty="0" smtClean="0"/>
              <a:t>competenza, si </a:t>
            </a:r>
            <a:r>
              <a:rPr lang="it-IT" sz="2600" b="0" dirty="0"/>
              <a:t>tratta perciò di imputare quei costi che ad essi saranno associati da legame funzionale.</a:t>
            </a:r>
          </a:p>
          <a:p>
            <a:pPr algn="just"/>
            <a:r>
              <a:rPr lang="it-IT" sz="2600" b="0" dirty="0"/>
              <a:t>I costi già sostenuti finanziariamente ma non connessi a ricavi imputati </a:t>
            </a:r>
            <a:r>
              <a:rPr lang="it-IT" sz="2600" b="0" dirty="0" smtClean="0"/>
              <a:t>all’esercizio saranno </a:t>
            </a:r>
            <a:r>
              <a:rPr lang="it-IT" sz="2600" b="0" dirty="0"/>
              <a:t>rinviati al futuro, qualora possano contribuire all’ottenimento di </a:t>
            </a:r>
            <a:r>
              <a:rPr lang="it-IT" sz="2600" b="0" dirty="0" smtClean="0"/>
              <a:t>altri ricavi </a:t>
            </a:r>
            <a:r>
              <a:rPr lang="it-IT" sz="2600" b="0" dirty="0"/>
              <a:t>nei prossimi esercizi.</a:t>
            </a:r>
            <a:endParaRPr lang="it-IT" sz="2600" b="0" dirty="0">
              <a:solidFill>
                <a:srgbClr val="FF0000"/>
              </a:solidFill>
            </a:endParaRPr>
          </a:p>
        </p:txBody>
      </p:sp>
    </p:spTree>
    <p:extLst>
      <p:ext uri="{BB962C8B-B14F-4D97-AF65-F5344CB8AC3E}">
        <p14:creationId xmlns:p14="http://schemas.microsoft.com/office/powerpoint/2010/main" val="3089873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0999" y="179068"/>
            <a:ext cx="11458903" cy="5603757"/>
          </a:xfrm>
        </p:spPr>
        <p:txBody>
          <a:bodyPr>
            <a:normAutofit/>
          </a:bodyPr>
          <a:lstStyle/>
          <a:p>
            <a:r>
              <a:rPr lang="it-IT" sz="2600" dirty="0" smtClean="0">
                <a:solidFill>
                  <a:srgbClr val="FF0000"/>
                </a:solidFill>
              </a:rPr>
              <a:t>Comparabilità</a:t>
            </a:r>
          </a:p>
          <a:p>
            <a:pPr marL="0" indent="0">
              <a:buNone/>
            </a:pPr>
            <a:r>
              <a:rPr lang="it-IT" sz="2600" b="0" dirty="0" smtClean="0"/>
              <a:t>L’OIC </a:t>
            </a:r>
            <a:r>
              <a:rPr lang="it-IT" sz="2600" b="0" dirty="0"/>
              <a:t>11 precisa che questo postulato nella redazione del bilancio si traduce </a:t>
            </a:r>
            <a:r>
              <a:rPr lang="it-IT" sz="2600" b="0" dirty="0" smtClean="0"/>
              <a:t>nella costanza </a:t>
            </a:r>
            <a:r>
              <a:rPr lang="it-IT" sz="2600" b="0" dirty="0"/>
              <a:t>di applicazione sia degli aspetti </a:t>
            </a:r>
            <a:r>
              <a:rPr lang="it-IT" sz="2600" b="0" i="1" dirty="0"/>
              <a:t>sostanziali</a:t>
            </a:r>
            <a:r>
              <a:rPr lang="it-IT" sz="2600" b="0" dirty="0"/>
              <a:t>, come applicazione degli </a:t>
            </a:r>
            <a:r>
              <a:rPr lang="it-IT" sz="2600" b="0" dirty="0" smtClean="0"/>
              <a:t>stessi criteri </a:t>
            </a:r>
            <a:r>
              <a:rPr lang="it-IT" sz="2600" b="0" dirty="0"/>
              <a:t>di valutazione (</a:t>
            </a:r>
            <a:r>
              <a:rPr lang="it-IT" sz="2600" b="0" i="1" dirty="0" err="1"/>
              <a:t>consistency</a:t>
            </a:r>
            <a:r>
              <a:rPr lang="it-IT" sz="2600" b="0" dirty="0"/>
              <a:t>), sia della struttura </a:t>
            </a:r>
            <a:r>
              <a:rPr lang="it-IT" sz="2600" b="0" i="1" dirty="0"/>
              <a:t>formale</a:t>
            </a:r>
            <a:r>
              <a:rPr lang="it-IT" sz="2600" b="0" dirty="0"/>
              <a:t>, come modalità di </a:t>
            </a:r>
            <a:r>
              <a:rPr lang="it-IT" sz="2600" b="0" dirty="0" smtClean="0"/>
              <a:t>esposizione delle </a:t>
            </a:r>
            <a:r>
              <a:rPr lang="it-IT" sz="2600" b="0" dirty="0"/>
              <a:t>voci costanti nel </a:t>
            </a:r>
            <a:r>
              <a:rPr lang="it-IT" sz="2600" b="0" dirty="0" smtClean="0"/>
              <a:t>tempo.</a:t>
            </a:r>
          </a:p>
          <a:p>
            <a:r>
              <a:rPr lang="it-IT" sz="2600" dirty="0" smtClean="0">
                <a:solidFill>
                  <a:srgbClr val="FF0000"/>
                </a:solidFill>
              </a:rPr>
              <a:t>Costanza nei criteri di valutazione</a:t>
            </a:r>
          </a:p>
          <a:p>
            <a:pPr marL="0" indent="0">
              <a:buNone/>
            </a:pPr>
            <a:r>
              <a:rPr lang="it-IT" sz="2600" b="0" dirty="0" smtClean="0"/>
              <a:t>Il postulato </a:t>
            </a:r>
            <a:r>
              <a:rPr lang="it-IT" sz="2600" b="0" dirty="0"/>
              <a:t>della </a:t>
            </a:r>
            <a:r>
              <a:rPr lang="it-IT" sz="2600" b="0" i="1" dirty="0"/>
              <a:t>continuità (costanza di applicazione </a:t>
            </a:r>
            <a:r>
              <a:rPr lang="it-IT" sz="2600" b="0" i="1" dirty="0" smtClean="0"/>
              <a:t>dei principi </a:t>
            </a:r>
            <a:r>
              <a:rPr lang="it-IT" sz="2600" b="0" i="1" dirty="0"/>
              <a:t>contabili ed in particolare dei criteri di </a:t>
            </a:r>
            <a:r>
              <a:rPr lang="it-IT" sz="2600" b="0" i="1" dirty="0" smtClean="0"/>
              <a:t>valutazione), </a:t>
            </a:r>
            <a:r>
              <a:rPr lang="it-IT" sz="2600" b="0" dirty="0" smtClean="0"/>
              <a:t>nel documento n</a:t>
            </a:r>
            <a:r>
              <a:rPr lang="it-IT" sz="2600" b="0" dirty="0"/>
              <a:t>. 11 è </a:t>
            </a:r>
            <a:r>
              <a:rPr lang="it-IT" sz="2600" b="0" dirty="0" smtClean="0"/>
              <a:t>presentato come </a:t>
            </a:r>
            <a:r>
              <a:rPr lang="it-IT" sz="2600" b="0" dirty="0"/>
              <a:t>principio autonomo. </a:t>
            </a:r>
            <a:endParaRPr lang="it-IT" sz="2600" b="0" dirty="0" smtClean="0"/>
          </a:p>
          <a:p>
            <a:r>
              <a:rPr lang="it-IT" sz="2600" b="0" dirty="0" smtClean="0"/>
              <a:t>Quest’ultimo</a:t>
            </a:r>
            <a:r>
              <a:rPr lang="it-IT" sz="2600" b="0" dirty="0"/>
              <a:t> </a:t>
            </a:r>
            <a:r>
              <a:rPr lang="it-IT" sz="2600" b="0" dirty="0" smtClean="0"/>
              <a:t>postulato </a:t>
            </a:r>
            <a:r>
              <a:rPr lang="it-IT" sz="2600" b="0" dirty="0"/>
              <a:t>costituisce a tutti gli effetti una specificazione del principio della </a:t>
            </a:r>
            <a:r>
              <a:rPr lang="it-IT" sz="2600" b="0" dirty="0" smtClean="0"/>
              <a:t>comparabilità sostanziale.</a:t>
            </a:r>
            <a:endParaRPr lang="it-IT" sz="2600" b="0" dirty="0">
              <a:solidFill>
                <a:srgbClr val="FF0000"/>
              </a:solidFill>
            </a:endParaRPr>
          </a:p>
        </p:txBody>
      </p:sp>
    </p:spTree>
    <p:extLst>
      <p:ext uri="{BB962C8B-B14F-4D97-AF65-F5344CB8AC3E}">
        <p14:creationId xmlns:p14="http://schemas.microsoft.com/office/powerpoint/2010/main" val="172762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22890" y="397667"/>
            <a:ext cx="10515600" cy="5590109"/>
          </a:xfrm>
        </p:spPr>
        <p:txBody>
          <a:bodyPr>
            <a:normAutofit/>
          </a:bodyPr>
          <a:lstStyle/>
          <a:p>
            <a:r>
              <a:rPr lang="it-IT" sz="2600" dirty="0" smtClean="0">
                <a:solidFill>
                  <a:srgbClr val="FF0000"/>
                </a:solidFill>
              </a:rPr>
              <a:t>Rilevanza:</a:t>
            </a:r>
          </a:p>
          <a:p>
            <a:pPr marL="0" indent="0">
              <a:buNone/>
            </a:pPr>
            <a:r>
              <a:rPr lang="it-IT" sz="2600" b="0" dirty="0"/>
              <a:t>Un’informazione è considerata rilevante quando la sua omissione o errata </a:t>
            </a:r>
            <a:r>
              <a:rPr lang="it-IT" sz="2600" b="0" dirty="0" smtClean="0"/>
              <a:t>indicazione potrebbe </a:t>
            </a:r>
            <a:r>
              <a:rPr lang="it-IT" sz="2600" b="0" dirty="0"/>
              <a:t>ragionevolmente influenzare le decisioni prese dagli investitori in </a:t>
            </a:r>
            <a:r>
              <a:rPr lang="it-IT" sz="2600" b="0" dirty="0" smtClean="0"/>
              <a:t>base al bilancio.</a:t>
            </a:r>
          </a:p>
          <a:p>
            <a:pPr marL="0" indent="0">
              <a:buNone/>
            </a:pPr>
            <a:r>
              <a:rPr lang="it-IT" sz="2600" b="0" dirty="0"/>
              <a:t>La rilevanza è intesa in senso </a:t>
            </a:r>
            <a:r>
              <a:rPr lang="it-IT" sz="2600" dirty="0"/>
              <a:t>quantitativo</a:t>
            </a:r>
            <a:r>
              <a:rPr lang="it-IT" sz="2600" b="0" dirty="0"/>
              <a:t> e </a:t>
            </a:r>
            <a:r>
              <a:rPr lang="it-IT" sz="2600" dirty="0"/>
              <a:t>qualitativo</a:t>
            </a:r>
            <a:r>
              <a:rPr lang="it-IT" sz="2600" b="0" dirty="0"/>
              <a:t>. </a:t>
            </a:r>
            <a:endParaRPr lang="it-IT" sz="2600" b="0" dirty="0" smtClean="0"/>
          </a:p>
          <a:p>
            <a:r>
              <a:rPr lang="it-IT" sz="2600" b="0" i="1" dirty="0" smtClean="0"/>
              <a:t>Quantitativo</a:t>
            </a:r>
            <a:r>
              <a:rPr lang="it-IT" sz="2600" b="0" dirty="0" smtClean="0"/>
              <a:t>: </a:t>
            </a:r>
            <a:r>
              <a:rPr lang="it-IT" sz="2600" b="0" dirty="0"/>
              <a:t>si </a:t>
            </a:r>
            <a:r>
              <a:rPr lang="it-IT" sz="2600" b="0" dirty="0" smtClean="0"/>
              <a:t>considera la </a:t>
            </a:r>
            <a:r>
              <a:rPr lang="it-IT" sz="2600" b="0" dirty="0"/>
              <a:t>dimensione degli effetti economico-finanziari delle operazioni o eventi </a:t>
            </a:r>
            <a:r>
              <a:rPr lang="it-IT" sz="2600" b="0" dirty="0" smtClean="0"/>
              <a:t>rispetto alle </a:t>
            </a:r>
            <a:r>
              <a:rPr lang="it-IT" sz="2600" b="0" dirty="0"/>
              <a:t>grandezze di bilancio. </a:t>
            </a:r>
            <a:endParaRPr lang="it-IT" sz="2600" b="0" dirty="0" smtClean="0"/>
          </a:p>
          <a:p>
            <a:r>
              <a:rPr lang="it-IT" sz="2600" b="0" i="1" dirty="0" smtClean="0"/>
              <a:t>Qualitativo</a:t>
            </a:r>
            <a:r>
              <a:rPr lang="it-IT" sz="2600" b="0" dirty="0" smtClean="0"/>
              <a:t>: </a:t>
            </a:r>
            <a:r>
              <a:rPr lang="it-IT" sz="2600" b="0" dirty="0"/>
              <a:t>un evento/operazione è rilevante </a:t>
            </a:r>
            <a:r>
              <a:rPr lang="it-IT" sz="2600" b="0" dirty="0" smtClean="0"/>
              <a:t>se, pur </a:t>
            </a:r>
            <a:r>
              <a:rPr lang="it-IT" sz="2600" b="0" dirty="0"/>
              <a:t>di dimensione ridotta rispetto al bilancio, costituisce per gli investitori un </a:t>
            </a:r>
            <a:r>
              <a:rPr lang="it-IT" sz="2600" b="0" dirty="0" smtClean="0"/>
              <a:t>elemento importante </a:t>
            </a:r>
            <a:r>
              <a:rPr lang="it-IT" sz="2600" b="0" dirty="0"/>
              <a:t>nel loro processo </a:t>
            </a:r>
            <a:r>
              <a:rPr lang="it-IT" sz="2600" b="0" dirty="0" smtClean="0"/>
              <a:t>decisionale.</a:t>
            </a:r>
            <a:endParaRPr lang="it-IT" sz="2600" b="0" dirty="0" smtClean="0">
              <a:solidFill>
                <a:srgbClr val="FF0000"/>
              </a:solidFill>
            </a:endParaRPr>
          </a:p>
        </p:txBody>
      </p:sp>
    </p:spTree>
    <p:extLst>
      <p:ext uri="{BB962C8B-B14F-4D97-AF65-F5344CB8AC3E}">
        <p14:creationId xmlns:p14="http://schemas.microsoft.com/office/powerpoint/2010/main" val="1816204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117" y="239766"/>
            <a:ext cx="9112469" cy="640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771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9684" y="163773"/>
            <a:ext cx="10644116" cy="1526915"/>
          </a:xfrm>
        </p:spPr>
        <p:txBody>
          <a:bodyPr/>
          <a:lstStyle/>
          <a:p>
            <a:r>
              <a:rPr lang="it-IT" dirty="0" smtClean="0"/>
              <a:t>I criteri di valutazione </a:t>
            </a:r>
            <a:endParaRPr lang="it-IT" dirty="0"/>
          </a:p>
        </p:txBody>
      </p:sp>
      <p:sp>
        <p:nvSpPr>
          <p:cNvPr id="3" name="Segnaposto contenuto 2"/>
          <p:cNvSpPr>
            <a:spLocks noGrp="1"/>
          </p:cNvSpPr>
          <p:nvPr>
            <p:ph idx="1"/>
          </p:nvPr>
        </p:nvSpPr>
        <p:spPr>
          <a:xfrm>
            <a:off x="365234" y="1639650"/>
            <a:ext cx="11398469" cy="3014172"/>
          </a:xfrm>
        </p:spPr>
        <p:txBody>
          <a:bodyPr>
            <a:normAutofit/>
          </a:bodyPr>
          <a:lstStyle/>
          <a:p>
            <a:r>
              <a:rPr lang="it-IT" sz="2400" dirty="0" smtClean="0">
                <a:solidFill>
                  <a:srgbClr val="FF0000"/>
                </a:solidFill>
              </a:rPr>
              <a:t>Il criterio del costo. Vantaggi.</a:t>
            </a:r>
          </a:p>
          <a:p>
            <a:r>
              <a:rPr lang="it-IT" sz="2400" dirty="0">
                <a:latin typeface="TimesNewRoman"/>
              </a:rPr>
              <a:t>il costo </a:t>
            </a:r>
            <a:r>
              <a:rPr lang="it-IT" sz="2400" dirty="0" smtClean="0">
                <a:latin typeface="TimesNewRoman"/>
              </a:rPr>
              <a:t>esprime il </a:t>
            </a:r>
            <a:r>
              <a:rPr lang="it-IT" sz="2400" dirty="0">
                <a:latin typeface="TimesNewRoman"/>
              </a:rPr>
              <a:t>valore (minimo) funzionale che l’azienda attribuisce al fattore medesimo; </a:t>
            </a:r>
            <a:endParaRPr lang="it-IT" sz="2400" dirty="0" smtClean="0">
              <a:latin typeface="TimesNewRoman"/>
            </a:endParaRPr>
          </a:p>
          <a:p>
            <a:r>
              <a:rPr lang="it-IT" sz="2400" dirty="0" smtClean="0">
                <a:latin typeface="TimesNewRoman"/>
              </a:rPr>
              <a:t>usare </a:t>
            </a:r>
            <a:r>
              <a:rPr lang="it-IT" sz="2400" dirty="0">
                <a:latin typeface="TimesNewRoman"/>
              </a:rPr>
              <a:t>il costo nelle valutazioni limita la discrezionalità dei redattori del </a:t>
            </a:r>
            <a:r>
              <a:rPr lang="it-IT" sz="2400" dirty="0" smtClean="0">
                <a:latin typeface="TimesNewRoman"/>
              </a:rPr>
              <a:t>bilancio vincolando </a:t>
            </a:r>
            <a:r>
              <a:rPr lang="it-IT" sz="2400" dirty="0">
                <a:latin typeface="TimesNewRoman"/>
              </a:rPr>
              <a:t>le loro stime ad un preciso valore</a:t>
            </a:r>
            <a:r>
              <a:rPr lang="it-IT" sz="2400" dirty="0" smtClean="0">
                <a:latin typeface="TimesNewRoman"/>
              </a:rPr>
              <a:t>;</a:t>
            </a:r>
            <a:endParaRPr lang="it-IT" sz="2400" dirty="0">
              <a:latin typeface="TimesNewRoman"/>
            </a:endParaRPr>
          </a:p>
          <a:p>
            <a:r>
              <a:rPr lang="it-IT" sz="2400" dirty="0" smtClean="0">
                <a:latin typeface="TimesNewRoman"/>
              </a:rPr>
              <a:t>le </a:t>
            </a:r>
            <a:r>
              <a:rPr lang="it-IT" sz="2400" dirty="0">
                <a:latin typeface="TimesNewRoman"/>
              </a:rPr>
              <a:t>valutazioni al costo sono di facile applicazione </a:t>
            </a:r>
            <a:r>
              <a:rPr lang="it-IT" sz="2400" dirty="0" smtClean="0">
                <a:latin typeface="TimesNewRoman"/>
              </a:rPr>
              <a:t>e agevolmente verificabili</a:t>
            </a:r>
            <a:endParaRPr lang="it-IT" sz="2400" dirty="0">
              <a:solidFill>
                <a:srgbClr val="FF0000"/>
              </a:solidFill>
            </a:endParaRPr>
          </a:p>
        </p:txBody>
      </p:sp>
      <p:sp>
        <p:nvSpPr>
          <p:cNvPr id="4" name="Titolo 1"/>
          <p:cNvSpPr txBox="1">
            <a:spLocks/>
          </p:cNvSpPr>
          <p:nvPr/>
        </p:nvSpPr>
        <p:spPr>
          <a:xfrm>
            <a:off x="365234" y="314087"/>
            <a:ext cx="10515600" cy="1325563"/>
          </a:xfrm>
          <a:prstGeom prst="rect">
            <a:avLst/>
          </a:prstGeom>
          <a:solidFill>
            <a:srgbClr val="FFFF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1" dirty="0" smtClean="0">
                <a:effectLst>
                  <a:outerShdw blurRad="38100" dist="38100" dir="2700000" algn="tl">
                    <a:srgbClr val="000000">
                      <a:alpha val="43137"/>
                    </a:srgbClr>
                  </a:outerShdw>
                </a:effectLst>
              </a:rPr>
              <a:t>I criteri di valutazione: Costo e Fair Value (cenni introduttivi)</a:t>
            </a: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8794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8655" y="313663"/>
            <a:ext cx="10515600" cy="5658348"/>
          </a:xfrm>
        </p:spPr>
        <p:txBody>
          <a:bodyPr>
            <a:normAutofit/>
          </a:bodyPr>
          <a:lstStyle/>
          <a:p>
            <a:r>
              <a:rPr lang="it-IT" sz="2400" dirty="0" smtClean="0">
                <a:solidFill>
                  <a:srgbClr val="FF0000"/>
                </a:solidFill>
              </a:rPr>
              <a:t>Il criterio del </a:t>
            </a:r>
            <a:r>
              <a:rPr lang="it-IT" sz="2400" i="1" dirty="0" smtClean="0">
                <a:solidFill>
                  <a:srgbClr val="FF0000"/>
                </a:solidFill>
              </a:rPr>
              <a:t>fair </a:t>
            </a:r>
            <a:r>
              <a:rPr lang="it-IT" sz="2400" i="1" dirty="0" err="1" smtClean="0">
                <a:solidFill>
                  <a:srgbClr val="FF0000"/>
                </a:solidFill>
              </a:rPr>
              <a:t>value</a:t>
            </a:r>
            <a:r>
              <a:rPr lang="it-IT" sz="2400" dirty="0" smtClean="0">
                <a:solidFill>
                  <a:srgbClr val="FF0000"/>
                </a:solidFill>
              </a:rPr>
              <a:t>. Vantaggi.</a:t>
            </a:r>
          </a:p>
          <a:p>
            <a:pPr marL="0" indent="0">
              <a:buNone/>
            </a:pPr>
            <a:endParaRPr lang="it-IT" sz="2400" dirty="0" smtClean="0"/>
          </a:p>
          <a:p>
            <a:r>
              <a:rPr lang="it-IT" sz="2400" b="0" dirty="0"/>
              <a:t>M</a:t>
            </a:r>
            <a:r>
              <a:rPr lang="it-IT" sz="2400" b="0" dirty="0" smtClean="0"/>
              <a:t>aggiore </a:t>
            </a:r>
            <a:r>
              <a:rPr lang="it-IT" sz="2400" b="0" dirty="0"/>
              <a:t>potenziale informativo in relazione ai destinatari in quanto fornisce </a:t>
            </a:r>
            <a:r>
              <a:rPr lang="it-IT" sz="2400" b="0" dirty="0" smtClean="0"/>
              <a:t>un dato </a:t>
            </a:r>
            <a:r>
              <a:rPr lang="it-IT" sz="2400" b="0" dirty="0"/>
              <a:t>più aggiornato circa il valore del bene, con una migliore stima del </a:t>
            </a:r>
            <a:r>
              <a:rPr lang="it-IT" sz="2400" b="0" dirty="0" smtClean="0"/>
              <a:t>potenziale dei </a:t>
            </a:r>
            <a:r>
              <a:rPr lang="it-IT" sz="2400" b="0" dirty="0"/>
              <a:t>futuri flussi monetari che discenderanno dal realizzo (diretto/indiretto) </a:t>
            </a:r>
            <a:r>
              <a:rPr lang="it-IT" sz="2400" b="0" dirty="0" smtClean="0"/>
              <a:t>dell’elemento </a:t>
            </a:r>
            <a:r>
              <a:rPr lang="it-IT" sz="2400" b="0" smtClean="0"/>
              <a:t>patrimoniale;</a:t>
            </a:r>
          </a:p>
          <a:p>
            <a:endParaRPr lang="it-IT" sz="2400" b="0" dirty="0"/>
          </a:p>
          <a:p>
            <a:r>
              <a:rPr lang="it-IT" sz="2400" b="0" dirty="0"/>
              <a:t>T</a:t>
            </a:r>
            <a:r>
              <a:rPr lang="it-IT" sz="2400" b="0" dirty="0" smtClean="0"/>
              <a:t>endenziale </a:t>
            </a:r>
            <a:r>
              <a:rPr lang="it-IT" sz="2400" b="0" dirty="0"/>
              <a:t>oggettività, quando tale </a:t>
            </a:r>
            <a:r>
              <a:rPr lang="it-IT" sz="2400" b="0" i="1" dirty="0"/>
              <a:t>fair </a:t>
            </a:r>
            <a:r>
              <a:rPr lang="it-IT" sz="2400" b="0" i="1" dirty="0" err="1"/>
              <a:t>value</a:t>
            </a:r>
            <a:r>
              <a:rPr lang="it-IT" sz="2400" b="0" i="1" dirty="0"/>
              <a:t> </a:t>
            </a:r>
            <a:r>
              <a:rPr lang="it-IT" sz="2400" b="0" dirty="0"/>
              <a:t>è determinato in base a valori </a:t>
            </a:r>
            <a:r>
              <a:rPr lang="it-IT" sz="2400" b="0" dirty="0" smtClean="0"/>
              <a:t>formatisi in </a:t>
            </a:r>
            <a:r>
              <a:rPr lang="it-IT" sz="2400" b="0" dirty="0"/>
              <a:t>mercati attivi (ossia mercati liquidi, riferiti a beni omogenei e con </a:t>
            </a:r>
            <a:r>
              <a:rPr lang="it-IT" sz="2400" b="0" dirty="0" smtClean="0"/>
              <a:t>prezzi pubblici</a:t>
            </a:r>
            <a:r>
              <a:rPr lang="it-IT" sz="2400" b="0" dirty="0"/>
              <a:t>). In questo senso su tale valore può convergere il consenso di molti </a:t>
            </a:r>
            <a:r>
              <a:rPr lang="it-IT" sz="2400" b="0" dirty="0" smtClean="0"/>
              <a:t>lettori esterni </a:t>
            </a:r>
            <a:r>
              <a:rPr lang="it-IT" sz="2400" b="0" dirty="0"/>
              <a:t>(revisori, investitori, ecc.).</a:t>
            </a:r>
          </a:p>
        </p:txBody>
      </p:sp>
    </p:spTree>
    <p:extLst>
      <p:ext uri="{BB962C8B-B14F-4D97-AF65-F5344CB8AC3E}">
        <p14:creationId xmlns:p14="http://schemas.microsoft.com/office/powerpoint/2010/main" val="1678054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La scelta del criterio dipende dal fine.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31076" y="1100629"/>
            <a:ext cx="11430000" cy="3579849"/>
          </a:xfrm>
        </p:spPr>
        <p:txBody>
          <a:bodyPr>
            <a:noAutofit/>
          </a:bodyPr>
          <a:lstStyle/>
          <a:p>
            <a:pPr algn="just"/>
            <a:r>
              <a:rPr lang="it-IT" sz="2400" b="0" dirty="0"/>
              <a:t>Se il fine principale del bilancio è l’</a:t>
            </a:r>
            <a:r>
              <a:rPr lang="it-IT" sz="2400" b="0" i="1" dirty="0" err="1"/>
              <a:t>informativeness</a:t>
            </a:r>
            <a:r>
              <a:rPr lang="it-IT" sz="2400" b="0" i="1" dirty="0"/>
              <a:t> </a:t>
            </a:r>
            <a:r>
              <a:rPr lang="it-IT" sz="2400" b="0" dirty="0"/>
              <a:t>nei confronti anzitutto </a:t>
            </a:r>
            <a:r>
              <a:rPr lang="it-IT" sz="2400" b="0" dirty="0" smtClean="0"/>
              <a:t>degli investitori </a:t>
            </a:r>
            <a:r>
              <a:rPr lang="it-IT" sz="2400" b="0" dirty="0"/>
              <a:t>attuali e ancor di più potenziali, </a:t>
            </a:r>
            <a:r>
              <a:rPr lang="it-IT" sz="2400" dirty="0"/>
              <a:t>il </a:t>
            </a:r>
            <a:r>
              <a:rPr lang="it-IT" sz="2400" i="1" dirty="0"/>
              <a:t>fair </a:t>
            </a:r>
            <a:r>
              <a:rPr lang="it-IT" sz="2400" i="1" dirty="0" err="1"/>
              <a:t>value</a:t>
            </a:r>
            <a:r>
              <a:rPr lang="it-IT" sz="2400" b="0" dirty="0"/>
              <a:t>, costituendo un’espressione </a:t>
            </a:r>
            <a:r>
              <a:rPr lang="it-IT" sz="2400" b="0" dirty="0" smtClean="0"/>
              <a:t>del valore </a:t>
            </a:r>
            <a:r>
              <a:rPr lang="it-IT" sz="2400" b="0" dirty="0"/>
              <a:t>corrente dell’investimento «azienda», è sicuramente un criterio più utile </a:t>
            </a:r>
            <a:r>
              <a:rPr lang="it-IT" sz="2400" b="0" dirty="0" smtClean="0"/>
              <a:t>del metodo </a:t>
            </a:r>
            <a:r>
              <a:rPr lang="it-IT" sz="2400" b="0" dirty="0"/>
              <a:t>del costo</a:t>
            </a:r>
            <a:r>
              <a:rPr lang="it-IT" sz="2400" b="0" dirty="0" smtClean="0"/>
              <a:t>.</a:t>
            </a:r>
          </a:p>
          <a:p>
            <a:pPr algn="just"/>
            <a:endParaRPr lang="it-IT" sz="2400" b="0" dirty="0" smtClean="0"/>
          </a:p>
          <a:p>
            <a:pPr algn="just"/>
            <a:r>
              <a:rPr lang="it-IT" sz="2400" b="0" dirty="0" smtClean="0"/>
              <a:t> </a:t>
            </a:r>
            <a:r>
              <a:rPr lang="it-IT" sz="2400" b="0" dirty="0"/>
              <a:t>Se, al contrario, il fine principale è la </a:t>
            </a:r>
            <a:r>
              <a:rPr lang="it-IT" sz="2400" b="0" i="1" dirty="0" err="1"/>
              <a:t>stewardship</a:t>
            </a:r>
            <a:r>
              <a:rPr lang="it-IT" sz="2400" b="0" dirty="0"/>
              <a:t>, ossia fare in </a:t>
            </a:r>
            <a:r>
              <a:rPr lang="it-IT" sz="2400" b="0" dirty="0" smtClean="0"/>
              <a:t>modo che </a:t>
            </a:r>
            <a:r>
              <a:rPr lang="it-IT" sz="2400" b="0" dirty="0"/>
              <a:t>tramite il bilancio si possa valutare l’operato dei manager, allora il </a:t>
            </a:r>
            <a:r>
              <a:rPr lang="it-IT" sz="2400" dirty="0"/>
              <a:t>modello </a:t>
            </a:r>
            <a:r>
              <a:rPr lang="it-IT" sz="2400" dirty="0" smtClean="0"/>
              <a:t>del costo</a:t>
            </a:r>
            <a:r>
              <a:rPr lang="it-IT" sz="2400" b="0" dirty="0"/>
              <a:t>, ancorato alla operazioni effettivamente realizzate, porterebbe più </a:t>
            </a:r>
            <a:r>
              <a:rPr lang="it-IT" sz="2400" b="0" dirty="0" smtClean="0"/>
              <a:t>informazioni utili </a:t>
            </a:r>
            <a:r>
              <a:rPr lang="it-IT" sz="2400" b="0" dirty="0"/>
              <a:t>per l’</a:t>
            </a:r>
            <a:r>
              <a:rPr lang="it-IT" sz="2400" b="0" i="1" dirty="0" err="1"/>
              <a:t>accountability</a:t>
            </a:r>
            <a:r>
              <a:rPr lang="it-IT" sz="2400" b="0" i="1" dirty="0"/>
              <a:t> </a:t>
            </a:r>
            <a:r>
              <a:rPr lang="it-IT" sz="2400" b="0" dirty="0"/>
              <a:t>di quanto non possa fare il </a:t>
            </a:r>
            <a:r>
              <a:rPr lang="it-IT" sz="2400" b="0" i="1" dirty="0"/>
              <a:t>fair </a:t>
            </a:r>
            <a:r>
              <a:rPr lang="it-IT" sz="2400" b="0" i="1" dirty="0" err="1"/>
              <a:t>value</a:t>
            </a:r>
            <a:r>
              <a:rPr lang="it-IT" sz="2400" b="0" dirty="0"/>
              <a:t>, che esprime valori </a:t>
            </a:r>
            <a:r>
              <a:rPr lang="it-IT" sz="2400" b="0" dirty="0" smtClean="0"/>
              <a:t>potenziali in </a:t>
            </a:r>
            <a:r>
              <a:rPr lang="it-IT" sz="2400" b="0" dirty="0"/>
              <a:t>Stato Patrimoniale e un reddito anch’esso intriso di elementi di </a:t>
            </a:r>
            <a:r>
              <a:rPr lang="it-IT" sz="2400" b="0" dirty="0" smtClean="0"/>
              <a:t>potenzialità.</a:t>
            </a:r>
            <a:endParaRPr lang="it-IT" sz="2400" b="0" dirty="0"/>
          </a:p>
        </p:txBody>
      </p:sp>
    </p:spTree>
    <p:extLst>
      <p:ext uri="{BB962C8B-B14F-4D97-AF65-F5344CB8AC3E}">
        <p14:creationId xmlns:p14="http://schemas.microsoft.com/office/powerpoint/2010/main" val="387736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8372" y="1213890"/>
            <a:ext cx="11634951" cy="4351338"/>
          </a:xfrm>
        </p:spPr>
        <p:txBody>
          <a:bodyPr>
            <a:normAutofit/>
          </a:bodyPr>
          <a:lstStyle/>
          <a:p>
            <a:r>
              <a:rPr lang="it-IT" sz="2400" dirty="0">
                <a:solidFill>
                  <a:prstClr val="black"/>
                </a:solidFill>
              </a:rPr>
              <a:t>Il bilancio d'esercizio è il documento che rappresenta </a:t>
            </a:r>
            <a:r>
              <a:rPr lang="it-IT" sz="2400" dirty="0">
                <a:solidFill>
                  <a:srgbClr val="FF0000"/>
                </a:solidFill>
              </a:rPr>
              <a:t>la situazione patrimoniale e finanziaria</a:t>
            </a:r>
            <a:r>
              <a:rPr lang="it-IT" sz="2400" dirty="0">
                <a:solidFill>
                  <a:prstClr val="black"/>
                </a:solidFill>
              </a:rPr>
              <a:t> dell'azienda al termine del periodo amministrativo e </a:t>
            </a:r>
            <a:r>
              <a:rPr lang="it-IT" sz="2400" dirty="0">
                <a:solidFill>
                  <a:srgbClr val="FF0000"/>
                </a:solidFill>
              </a:rPr>
              <a:t>il risultato economico </a:t>
            </a:r>
            <a:r>
              <a:rPr lang="it-IT" sz="2400" dirty="0" smtClean="0">
                <a:solidFill>
                  <a:prstClr val="black"/>
                </a:solidFill>
                <a:cs typeface="Calibri" panose="020F0502020204030204" pitchFamily="34" charset="0"/>
              </a:rPr>
              <a:t>d'esercizio</a:t>
            </a:r>
          </a:p>
          <a:p>
            <a:r>
              <a:rPr lang="it-IT" altLang="it-IT" sz="2400" b="0" dirty="0" smtClean="0"/>
              <a:t>È un documento prevalentemente finalizzato al soddisfacimento delle </a:t>
            </a:r>
            <a:r>
              <a:rPr lang="it-IT" altLang="it-IT" sz="2400" b="0" dirty="0" smtClean="0">
                <a:solidFill>
                  <a:srgbClr val="FF0000"/>
                </a:solidFill>
              </a:rPr>
              <a:t>esigenze informative </a:t>
            </a:r>
            <a:r>
              <a:rPr lang="it-IT" altLang="it-IT" sz="2400" b="0" dirty="0" smtClean="0"/>
              <a:t>di un insieme eterogeneo di soggetti.</a:t>
            </a:r>
          </a:p>
          <a:p>
            <a:pPr algn="just"/>
            <a:r>
              <a:rPr lang="it-IT" altLang="it-IT" sz="2400" b="0" dirty="0" smtClean="0"/>
              <a:t>È lo strumento attraverso il quale si ricavano informazioni esaurienti ed attendibili sulle </a:t>
            </a:r>
            <a:r>
              <a:rPr lang="it-IT" altLang="it-IT" sz="2400" b="0" dirty="0" smtClean="0">
                <a:solidFill>
                  <a:srgbClr val="FF0000"/>
                </a:solidFill>
              </a:rPr>
              <a:t>vicende economico-aziendali </a:t>
            </a:r>
            <a:r>
              <a:rPr lang="it-IT" altLang="it-IT" sz="2400" b="0" dirty="0" smtClean="0"/>
              <a:t>dell’impresa</a:t>
            </a:r>
          </a:p>
          <a:p>
            <a:endParaRPr lang="it-IT" sz="2400" dirty="0"/>
          </a:p>
        </p:txBody>
      </p:sp>
      <p:sp>
        <p:nvSpPr>
          <p:cNvPr id="4" name="Titolo 1"/>
          <p:cNvSpPr txBox="1">
            <a:spLocks/>
          </p:cNvSpPr>
          <p:nvPr/>
        </p:nvSpPr>
        <p:spPr>
          <a:xfrm>
            <a:off x="1092025" y="259606"/>
            <a:ext cx="10027920" cy="548640"/>
          </a:xfrm>
          <a:prstGeom prst="rect">
            <a:avLst/>
          </a:prstGeom>
          <a:noFill/>
          <a:ln w="38100">
            <a:solidFill>
              <a:srgbClr val="FF0000"/>
            </a:solidFill>
          </a:ln>
        </p:spPr>
        <p:txBody>
          <a:bodyPr vert="horz" lIns="91440" tIns="45720" rIns="91440" bIns="45720" rtlCol="0" anchor="ctr">
            <a:norm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it-IT" b="1" dirty="0">
                <a:effectLst>
                  <a:outerShdw blurRad="38100" dist="38100" dir="2700000" algn="tl">
                    <a:srgbClr val="000000">
                      <a:alpha val="43137"/>
                    </a:srgbClr>
                  </a:outerShdw>
                </a:effectLst>
              </a:rPr>
              <a:t>Che cos’è il bilancio?</a:t>
            </a:r>
          </a:p>
        </p:txBody>
      </p:sp>
    </p:spTree>
    <p:extLst>
      <p:ext uri="{BB962C8B-B14F-4D97-AF65-F5344CB8AC3E}">
        <p14:creationId xmlns:p14="http://schemas.microsoft.com/office/powerpoint/2010/main" val="1828300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a:ln w="38100">
            <a:solidFill>
              <a:srgbClr val="FF0000"/>
            </a:solidFill>
          </a:ln>
        </p:spPr>
        <p:txBody>
          <a:bodyPr>
            <a:normAutofit/>
          </a:bodyPr>
          <a:lstStyle/>
          <a:p>
            <a:pPr algn="ctr"/>
            <a:r>
              <a:rPr lang="it-IT" b="1" dirty="0" smtClean="0">
                <a:effectLst>
                  <a:outerShdw blurRad="38100" dist="38100" dir="2700000" algn="tl">
                    <a:srgbClr val="000000">
                      <a:alpha val="43137"/>
                    </a:srgbClr>
                  </a:outerShdw>
                </a:effectLst>
              </a:rPr>
              <a:t>Due Accezioni</a:t>
            </a:r>
            <a:endParaRPr lang="it-IT"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78372" y="1213890"/>
            <a:ext cx="11634951" cy="2617131"/>
          </a:xfrm>
        </p:spPr>
        <p:txBody>
          <a:bodyPr>
            <a:noAutofit/>
          </a:bodyPr>
          <a:lstStyle/>
          <a:p>
            <a:pPr marL="457200" indent="-457200">
              <a:buFont typeface="Arial" pitchFamily="34" charset="0"/>
              <a:buAutoNum type="arabicParenR"/>
            </a:pPr>
            <a:r>
              <a:rPr lang="it-IT" sz="2400" b="0" dirty="0">
                <a:solidFill>
                  <a:prstClr val="black"/>
                </a:solidFill>
              </a:rPr>
              <a:t>Il bilancio d'esercizio, secondo un accezione più tradizionale, è visto come la </a:t>
            </a:r>
            <a:r>
              <a:rPr lang="it-IT" sz="2400" i="1" dirty="0">
                <a:solidFill>
                  <a:prstClr val="black"/>
                </a:solidFill>
              </a:rPr>
              <a:t>sintesi di periodo del sistema di contabilità generale</a:t>
            </a:r>
            <a:r>
              <a:rPr lang="it-IT" sz="2400" dirty="0">
                <a:solidFill>
                  <a:prstClr val="black"/>
                </a:solidFill>
              </a:rPr>
              <a:t>, </a:t>
            </a:r>
            <a:r>
              <a:rPr lang="it-IT" sz="2400" b="0" dirty="0">
                <a:solidFill>
                  <a:prstClr val="black"/>
                </a:solidFill>
              </a:rPr>
              <a:t>fondata sull’impiego del conto come strumento elementare di rilevazione della evoluzione di singole grandezze relative alla dinamica finanziaria ed economica dell’azienda. </a:t>
            </a:r>
            <a:endParaRPr lang="it-IT" sz="2400" dirty="0">
              <a:solidFill>
                <a:prstClr val="black"/>
              </a:solidFill>
            </a:endParaRPr>
          </a:p>
          <a:p>
            <a:pPr marL="0" indent="0"/>
            <a:r>
              <a:rPr lang="it-IT" sz="2400" b="0" dirty="0" smtClean="0">
                <a:solidFill>
                  <a:prstClr val="black"/>
                </a:solidFill>
              </a:rPr>
              <a:t>     Il bilancio di esercizio </a:t>
            </a:r>
            <a:r>
              <a:rPr lang="it-IT" sz="2400" b="0" u="sng" dirty="0" smtClean="0">
                <a:solidFill>
                  <a:prstClr val="black"/>
                </a:solidFill>
              </a:rPr>
              <a:t>rappresentava un’estensione terminale del sistema contabile,</a:t>
            </a:r>
            <a:r>
              <a:rPr lang="it-IT" sz="2400" b="0" dirty="0" smtClean="0">
                <a:solidFill>
                  <a:prstClr val="black"/>
                </a:solidFill>
              </a:rPr>
              <a:t> </a:t>
            </a:r>
            <a:endParaRPr lang="it-IT" sz="2400" dirty="0">
              <a:solidFill>
                <a:prstClr val="black"/>
              </a:solidFill>
            </a:endParaRPr>
          </a:p>
        </p:txBody>
      </p:sp>
    </p:spTree>
    <p:extLst>
      <p:ext uri="{BB962C8B-B14F-4D97-AF65-F5344CB8AC3E}">
        <p14:creationId xmlns:p14="http://schemas.microsoft.com/office/powerpoint/2010/main" val="417572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8372" y="1213890"/>
            <a:ext cx="11634951" cy="4351338"/>
          </a:xfrm>
        </p:spPr>
        <p:txBody>
          <a:bodyPr>
            <a:normAutofit/>
          </a:bodyPr>
          <a:lstStyle/>
          <a:p>
            <a:r>
              <a:rPr lang="it-IT" sz="2400" dirty="0">
                <a:solidFill>
                  <a:prstClr val="black"/>
                </a:solidFill>
              </a:rPr>
              <a:t>2</a:t>
            </a:r>
            <a:r>
              <a:rPr lang="it-IT" sz="2400" dirty="0" smtClean="0">
                <a:solidFill>
                  <a:prstClr val="black"/>
                </a:solidFill>
              </a:rPr>
              <a:t>) </a:t>
            </a:r>
            <a:r>
              <a:rPr lang="it-IT" sz="2400" b="0" dirty="0" smtClean="0">
                <a:solidFill>
                  <a:prstClr val="black"/>
                </a:solidFill>
              </a:rPr>
              <a:t>Il </a:t>
            </a:r>
            <a:r>
              <a:rPr lang="it-IT" sz="2400" b="0" dirty="0">
                <a:solidFill>
                  <a:prstClr val="black"/>
                </a:solidFill>
              </a:rPr>
              <a:t>bilancio d'esercizio </a:t>
            </a:r>
            <a:r>
              <a:rPr lang="it-IT" sz="2400" b="0" dirty="0" smtClean="0">
                <a:solidFill>
                  <a:prstClr val="black"/>
                </a:solidFill>
              </a:rPr>
              <a:t>come </a:t>
            </a:r>
            <a:r>
              <a:rPr lang="it-IT" sz="2400" dirty="0" smtClean="0">
                <a:solidFill>
                  <a:prstClr val="black"/>
                </a:solidFill>
              </a:rPr>
              <a:t> «</a:t>
            </a:r>
            <a:r>
              <a:rPr lang="it-IT" sz="2400" i="1" dirty="0">
                <a:solidFill>
                  <a:prstClr val="black"/>
                </a:solidFill>
              </a:rPr>
              <a:t>package» informativo</a:t>
            </a:r>
            <a:r>
              <a:rPr lang="it-IT" sz="2400" dirty="0">
                <a:solidFill>
                  <a:prstClr val="black"/>
                </a:solidFill>
              </a:rPr>
              <a:t>, </a:t>
            </a:r>
            <a:r>
              <a:rPr lang="it-IT" sz="2400" b="0" dirty="0">
                <a:solidFill>
                  <a:prstClr val="black"/>
                </a:solidFill>
              </a:rPr>
              <a:t>volto nel suo complesso a illustrare lo svolgimento </a:t>
            </a:r>
            <a:r>
              <a:rPr lang="it-IT" sz="2400" b="0" dirty="0" smtClean="0">
                <a:solidFill>
                  <a:prstClr val="black"/>
                </a:solidFill>
              </a:rPr>
              <a:t>della vita </a:t>
            </a:r>
            <a:r>
              <a:rPr lang="it-IT" sz="2400" b="0" dirty="0">
                <a:solidFill>
                  <a:prstClr val="black"/>
                </a:solidFill>
              </a:rPr>
              <a:t>aziendale. </a:t>
            </a:r>
            <a:endParaRPr lang="it-IT" sz="2400" b="0" dirty="0" smtClean="0">
              <a:solidFill>
                <a:prstClr val="black"/>
              </a:solidFill>
            </a:endParaRPr>
          </a:p>
          <a:p>
            <a:pPr indent="19050"/>
            <a:endParaRPr lang="it-IT" sz="2400" b="0" dirty="0" smtClean="0">
              <a:solidFill>
                <a:prstClr val="black"/>
              </a:solidFill>
            </a:endParaRPr>
          </a:p>
          <a:p>
            <a:pPr indent="19050"/>
            <a:r>
              <a:rPr lang="it-IT" sz="2400" b="0" dirty="0" smtClean="0">
                <a:solidFill>
                  <a:prstClr val="black"/>
                </a:solidFill>
              </a:rPr>
              <a:t>Lo scopo comune è quello </a:t>
            </a:r>
            <a:r>
              <a:rPr lang="it-IT" sz="2400" b="0" dirty="0">
                <a:solidFill>
                  <a:prstClr val="black"/>
                </a:solidFill>
              </a:rPr>
              <a:t>di </a:t>
            </a:r>
            <a:r>
              <a:rPr lang="it-IT" sz="2400" b="0" u="sng" dirty="0">
                <a:solidFill>
                  <a:prstClr val="black"/>
                </a:solidFill>
              </a:rPr>
              <a:t>informare sugli esiti dell’esercizio appena concluso</a:t>
            </a:r>
            <a:r>
              <a:rPr lang="it-IT" sz="2400" b="0" dirty="0" smtClean="0">
                <a:solidFill>
                  <a:prstClr val="black"/>
                </a:solidFill>
              </a:rPr>
              <a:t>. </a:t>
            </a:r>
          </a:p>
          <a:p>
            <a:pPr indent="19050"/>
            <a:endParaRPr lang="it-IT" sz="2400" b="0" dirty="0">
              <a:solidFill>
                <a:prstClr val="black"/>
              </a:solidFill>
            </a:endParaRPr>
          </a:p>
          <a:p>
            <a:pPr indent="19050"/>
            <a:r>
              <a:rPr lang="it-IT" sz="2400" b="0" dirty="0" smtClean="0">
                <a:solidFill>
                  <a:prstClr val="black"/>
                </a:solidFill>
              </a:rPr>
              <a:t>Il bilancio </a:t>
            </a:r>
            <a:r>
              <a:rPr lang="it-IT" sz="2400" b="0" dirty="0">
                <a:solidFill>
                  <a:prstClr val="black"/>
                </a:solidFill>
              </a:rPr>
              <a:t>rappresenta non solo la sintesi del sistema contabile, ma riguarda un numero ancora più ampio di aspetti, di profili conoscitivi della gestione aziendale,</a:t>
            </a:r>
          </a:p>
          <a:p>
            <a:endParaRPr lang="it-IT" sz="2400" dirty="0">
              <a:solidFill>
                <a:prstClr val="black"/>
              </a:solidFill>
            </a:endParaRPr>
          </a:p>
        </p:txBody>
      </p:sp>
      <p:sp>
        <p:nvSpPr>
          <p:cNvPr id="5" name="Titolo 1"/>
          <p:cNvSpPr txBox="1">
            <a:spLocks/>
          </p:cNvSpPr>
          <p:nvPr/>
        </p:nvSpPr>
        <p:spPr>
          <a:xfrm>
            <a:off x="1249680" y="518160"/>
            <a:ext cx="10027920" cy="548640"/>
          </a:xfrm>
          <a:prstGeom prst="rect">
            <a:avLst/>
          </a:prstGeom>
          <a:noFill/>
          <a:ln w="38100">
            <a:solidFill>
              <a:srgbClr val="FF0000"/>
            </a:solidFill>
          </a:ln>
        </p:spPr>
        <p:txBody>
          <a:bodyPr vert="horz" lIns="91440" tIns="45720" rIns="91440" bIns="45720" rtlCol="0" anchor="ctr">
            <a:norm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it-IT" b="1" smtClean="0">
                <a:effectLst>
                  <a:outerShdw blurRad="38100" dist="38100" dir="2700000" algn="tl">
                    <a:srgbClr val="000000">
                      <a:alpha val="43137"/>
                    </a:srgbClr>
                  </a:outerShdw>
                </a:effectLst>
              </a:rPr>
              <a:t>Due Accezioni</a:t>
            </a: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9834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4951" y="954603"/>
            <a:ext cx="11634951" cy="4351338"/>
          </a:xfrm>
        </p:spPr>
        <p:txBody>
          <a:bodyPr>
            <a:normAutofit lnSpcReduction="10000"/>
          </a:bodyPr>
          <a:lstStyle/>
          <a:p>
            <a:pPr marL="0" indent="0" algn="just"/>
            <a:r>
              <a:rPr lang="it-IT" sz="2400" b="0" dirty="0">
                <a:solidFill>
                  <a:prstClr val="black"/>
                </a:solidFill>
              </a:rPr>
              <a:t>Il passaggio dalla accezione tradizionale a quella più ampia del «pacchetto» informativo si è verificato in modo graduale, dipendendo dalla lenta evoluzione delle cosiddette </a:t>
            </a:r>
            <a:r>
              <a:rPr lang="it-IT" sz="2400" i="1" u="sng" dirty="0">
                <a:solidFill>
                  <a:prstClr val="black"/>
                </a:solidFill>
              </a:rPr>
              <a:t>«funzioni» attribuite al bilancio </a:t>
            </a:r>
            <a:r>
              <a:rPr lang="it-IT" sz="2400" b="0" dirty="0" smtClean="0">
                <a:solidFill>
                  <a:prstClr val="black"/>
                </a:solidFill>
              </a:rPr>
              <a:t>stesso. </a:t>
            </a:r>
          </a:p>
          <a:p>
            <a:pPr marL="0" indent="0" algn="just"/>
            <a:endParaRPr lang="it-IT" sz="2400" b="0" dirty="0">
              <a:solidFill>
                <a:prstClr val="black"/>
              </a:solidFill>
            </a:endParaRPr>
          </a:p>
          <a:p>
            <a:pPr marL="0" indent="0" algn="just"/>
            <a:r>
              <a:rPr lang="it-IT" sz="2400" b="0" dirty="0" smtClean="0">
                <a:solidFill>
                  <a:prstClr val="black"/>
                </a:solidFill>
              </a:rPr>
              <a:t>Il bilancio di esercizio ha la f</a:t>
            </a:r>
            <a:r>
              <a:rPr lang="it-IT" sz="2400" b="0" dirty="0" smtClean="0"/>
              <a:t>unzione universale </a:t>
            </a:r>
            <a:r>
              <a:rPr lang="it-IT" sz="2400" b="0" dirty="0"/>
              <a:t>di mettere in evidenza il reddito, inteso come </a:t>
            </a:r>
            <a:r>
              <a:rPr lang="it-IT" sz="2400" i="1" dirty="0" smtClean="0"/>
              <a:t>variazione della </a:t>
            </a:r>
            <a:r>
              <a:rPr lang="it-IT" sz="2400" i="1" dirty="0"/>
              <a:t>ricchezza conferita dai proprietari, causata dallo svolgimento della gestione </a:t>
            </a:r>
            <a:r>
              <a:rPr lang="it-IT" sz="2400" i="1" dirty="0" smtClean="0"/>
              <a:t>aziendale </a:t>
            </a:r>
            <a:r>
              <a:rPr lang="it-IT" sz="2400" b="0" dirty="0" smtClean="0"/>
              <a:t>(</a:t>
            </a:r>
            <a:r>
              <a:rPr lang="it-IT" sz="2400" b="0" dirty="0"/>
              <a:t>Zappa, 1951, p. 278). </a:t>
            </a:r>
            <a:endParaRPr lang="it-IT" sz="2400" b="0" dirty="0" smtClean="0"/>
          </a:p>
          <a:p>
            <a:pPr marL="0" indent="0" algn="just"/>
            <a:endParaRPr lang="it-IT" sz="2400" b="0" dirty="0" smtClean="0"/>
          </a:p>
          <a:p>
            <a:pPr marL="0" indent="0" algn="just"/>
            <a:r>
              <a:rPr lang="it-IT" sz="2400" b="0" dirty="0"/>
              <a:t>Ma a tale funzione universale se ne associano </a:t>
            </a:r>
            <a:r>
              <a:rPr lang="it-IT" sz="2400" b="0" i="1" dirty="0" smtClean="0"/>
              <a:t>altre</a:t>
            </a:r>
            <a:r>
              <a:rPr lang="it-IT" sz="2400" b="0" dirty="0"/>
              <a:t>:</a:t>
            </a:r>
            <a:r>
              <a:rPr lang="it-IT" sz="2400" b="0" dirty="0" smtClean="0">
                <a:solidFill>
                  <a:prstClr val="black"/>
                </a:solidFill>
              </a:rPr>
              <a:t> </a:t>
            </a:r>
            <a:r>
              <a:rPr lang="it-IT" sz="2400" b="0" dirty="0">
                <a:solidFill>
                  <a:prstClr val="black"/>
                </a:solidFill>
              </a:rPr>
              <a:t>la funzione del </a:t>
            </a:r>
            <a:r>
              <a:rPr lang="it-IT" sz="2400" i="1" dirty="0">
                <a:solidFill>
                  <a:prstClr val="black"/>
                </a:solidFill>
              </a:rPr>
              <a:t>bilancio come </a:t>
            </a:r>
            <a:r>
              <a:rPr lang="it-IT" sz="2400" i="1" dirty="0" smtClean="0">
                <a:solidFill>
                  <a:prstClr val="black"/>
                </a:solidFill>
              </a:rPr>
              <a:t>rendiconto</a:t>
            </a:r>
            <a:r>
              <a:rPr lang="it-IT" sz="2400" b="0" dirty="0" smtClean="0">
                <a:solidFill>
                  <a:prstClr val="black"/>
                </a:solidFill>
              </a:rPr>
              <a:t>, </a:t>
            </a:r>
            <a:r>
              <a:rPr lang="it-IT" sz="2400" b="0" dirty="0">
                <a:solidFill>
                  <a:prstClr val="black"/>
                </a:solidFill>
              </a:rPr>
              <a:t>quella di </a:t>
            </a:r>
            <a:r>
              <a:rPr lang="it-IT" sz="2400" i="1" dirty="0">
                <a:solidFill>
                  <a:prstClr val="black"/>
                </a:solidFill>
              </a:rPr>
              <a:t>strumento interno di controllo </a:t>
            </a:r>
            <a:r>
              <a:rPr lang="it-IT" sz="2400" i="1" dirty="0">
                <a:solidFill>
                  <a:prstClr val="black"/>
                </a:solidFill>
              </a:rPr>
              <a:t>(valutazione dell’operato degli amministratori</a:t>
            </a:r>
            <a:r>
              <a:rPr lang="it-IT" sz="2400" i="1" dirty="0" smtClean="0">
                <a:solidFill>
                  <a:prstClr val="black"/>
                </a:solidFill>
              </a:rPr>
              <a:t>) </a:t>
            </a:r>
            <a:r>
              <a:rPr lang="it-IT" sz="2400" b="0" dirty="0" smtClean="0">
                <a:solidFill>
                  <a:prstClr val="black"/>
                </a:solidFill>
              </a:rPr>
              <a:t>per </a:t>
            </a:r>
            <a:r>
              <a:rPr lang="it-IT" sz="2400" b="0" dirty="0">
                <a:solidFill>
                  <a:prstClr val="black"/>
                </a:solidFill>
              </a:rPr>
              <a:t>giungere alla funzione </a:t>
            </a:r>
            <a:r>
              <a:rPr lang="it-IT" sz="2400" i="1" dirty="0">
                <a:solidFill>
                  <a:prstClr val="black"/>
                </a:solidFill>
              </a:rPr>
              <a:t>informativa verso </a:t>
            </a:r>
            <a:r>
              <a:rPr lang="it-IT" sz="2400" i="1" dirty="0" smtClean="0">
                <a:solidFill>
                  <a:prstClr val="black"/>
                </a:solidFill>
              </a:rPr>
              <a:t>l’esterno (stakeholder).</a:t>
            </a:r>
            <a:endParaRPr lang="it-IT" sz="2400" i="1" dirty="0">
              <a:solidFill>
                <a:prstClr val="black"/>
              </a:solidFill>
            </a:endParaRPr>
          </a:p>
          <a:p>
            <a:pPr marL="0" indent="0" algn="just"/>
            <a:endParaRPr lang="it-IT" sz="2400" b="0" dirty="0" smtClean="0"/>
          </a:p>
          <a:p>
            <a:pPr algn="just"/>
            <a:endParaRPr lang="it-IT" sz="2400" b="0" dirty="0"/>
          </a:p>
        </p:txBody>
      </p:sp>
      <p:sp>
        <p:nvSpPr>
          <p:cNvPr id="4" name="Titolo 1"/>
          <p:cNvSpPr txBox="1">
            <a:spLocks/>
          </p:cNvSpPr>
          <p:nvPr/>
        </p:nvSpPr>
        <p:spPr>
          <a:xfrm>
            <a:off x="662152" y="179728"/>
            <a:ext cx="10463048" cy="548640"/>
          </a:xfrm>
          <a:prstGeom prst="rect">
            <a:avLst/>
          </a:prstGeom>
          <a:ln>
            <a:solidFill>
              <a:srgbClr val="FF0000"/>
            </a:solidFill>
          </a:ln>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it-IT" b="1" dirty="0">
                <a:effectLst>
                  <a:outerShdw blurRad="38100" dist="38100" dir="2700000" algn="tl">
                    <a:srgbClr val="000000">
                      <a:alpha val="43137"/>
                    </a:srgbClr>
                  </a:outerShdw>
                </a:effectLst>
              </a:rPr>
              <a:t>FUNZIONE UNIVERSALE DEL BILANCIO</a:t>
            </a:r>
            <a:endParaRPr lang="it-IT"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5338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2152" y="365760"/>
            <a:ext cx="10463048" cy="548640"/>
          </a:xfrm>
          <a:ln>
            <a:solidFill>
              <a:srgbClr val="FF0000"/>
            </a:solidFill>
          </a:ln>
        </p:spPr>
        <p:txBody>
          <a:bodyPr/>
          <a:lstStyle/>
          <a:p>
            <a:pPr algn="ctr"/>
            <a:r>
              <a:rPr lang="it-IT" dirty="0" smtClean="0">
                <a:effectLst>
                  <a:outerShdw blurRad="38100" dist="38100" dir="2700000" algn="tl">
                    <a:srgbClr val="000000">
                      <a:alpha val="43137"/>
                    </a:srgbClr>
                  </a:outerShdw>
                </a:effectLst>
              </a:rPr>
              <a:t>Bilancio come rendiconto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25669" y="1100629"/>
            <a:ext cx="11335407" cy="3833978"/>
          </a:xfrm>
        </p:spPr>
        <p:txBody>
          <a:bodyPr>
            <a:noAutofit/>
          </a:bodyPr>
          <a:lstStyle/>
          <a:p>
            <a:pPr algn="just"/>
            <a:r>
              <a:rPr lang="it-IT" sz="2800" b="0" dirty="0" smtClean="0"/>
              <a:t>Nei casi in cui i soggetti amministratori della società sono distinti dai proprietari, il bilancio permette ai proprietari dell’azienda di valutare la sintesi dell’operato degli amministratori, che consiste nella determinazione della variazione della ricchezza da loro conferita a seguito delle variazioni aziendali (il reddito di esercizio)</a:t>
            </a:r>
          </a:p>
          <a:p>
            <a:pPr algn="just"/>
            <a:endParaRPr lang="it-IT" sz="2800" b="0" dirty="0" smtClean="0"/>
          </a:p>
          <a:p>
            <a:pPr algn="just"/>
            <a:r>
              <a:rPr lang="it-IT" sz="2800" b="0" dirty="0" smtClean="0"/>
              <a:t>Gli amministratori, redigendo il bilancio, </a:t>
            </a:r>
            <a:r>
              <a:rPr lang="it-IT" sz="2800" b="0" i="1" dirty="0" smtClean="0"/>
              <a:t>rendono il conto </a:t>
            </a:r>
            <a:r>
              <a:rPr lang="it-IT" sz="2800" b="0" dirty="0" smtClean="0"/>
              <a:t>del loro operato ai proprietari</a:t>
            </a:r>
            <a:r>
              <a:rPr lang="it-IT" sz="2800" b="0" dirty="0"/>
              <a:t> </a:t>
            </a:r>
            <a:r>
              <a:rPr lang="it-IT" sz="2800" b="0" dirty="0" smtClean="0"/>
              <a:t>               </a:t>
            </a:r>
            <a:r>
              <a:rPr lang="it-IT" sz="2800" i="1" dirty="0" err="1" smtClean="0"/>
              <a:t>Stewardship</a:t>
            </a:r>
            <a:r>
              <a:rPr lang="it-IT" sz="2800" i="1" dirty="0" smtClean="0"/>
              <a:t> </a:t>
            </a:r>
            <a:r>
              <a:rPr lang="it-IT" sz="2800" i="1" dirty="0" err="1" smtClean="0"/>
              <a:t>function</a:t>
            </a:r>
            <a:endParaRPr lang="it-IT" sz="2800" i="1" dirty="0"/>
          </a:p>
        </p:txBody>
      </p:sp>
      <p:sp>
        <p:nvSpPr>
          <p:cNvPr id="4" name="Freccia a destra 3"/>
          <p:cNvSpPr/>
          <p:nvPr/>
        </p:nvSpPr>
        <p:spPr>
          <a:xfrm>
            <a:off x="3121572" y="4461641"/>
            <a:ext cx="740980" cy="394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51517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0000"/>
            </a:solidFill>
          </a:ln>
        </p:spPr>
        <p:txBody>
          <a:bodyPr/>
          <a:lstStyle/>
          <a:p>
            <a:pPr algn="ctr"/>
            <a:r>
              <a:rPr lang="it-IT" dirty="0" smtClean="0">
                <a:effectLst>
                  <a:outerShdw blurRad="38100" dist="38100" dir="2700000" algn="tl">
                    <a:srgbClr val="000000">
                      <a:alpha val="43137"/>
                    </a:srgbClr>
                  </a:outerShdw>
                </a:effectLst>
              </a:rPr>
              <a:t>Bilancio come strumento interno di controllo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09903" y="1100629"/>
            <a:ext cx="11493063" cy="3579849"/>
          </a:xfrm>
        </p:spPr>
        <p:txBody>
          <a:bodyPr>
            <a:noAutofit/>
          </a:bodyPr>
          <a:lstStyle/>
          <a:p>
            <a:pPr algn="just"/>
            <a:r>
              <a:rPr lang="it-IT" sz="2700" b="0" dirty="0" smtClean="0"/>
              <a:t>Il bilancio contiene un contenuto conoscitivo importante per gli amministratori e per tutti i soggetti che partecipano alle decisioni aziendali.</a:t>
            </a:r>
          </a:p>
          <a:p>
            <a:pPr algn="just"/>
            <a:r>
              <a:rPr lang="it-IT" sz="2700" b="0" dirty="0" smtClean="0"/>
              <a:t>Dalla interpretazione del bilancio emergono giudizi sulla situazione finanziaria ed economica, che permettono di interpretare non solo la dinamica passata, ma anche di prospettare possibili evoluzioni future.</a:t>
            </a:r>
          </a:p>
          <a:p>
            <a:pPr algn="just"/>
            <a:endParaRPr lang="it-IT" sz="2700" b="0" dirty="0" smtClean="0"/>
          </a:p>
          <a:p>
            <a:pPr algn="just"/>
            <a:r>
              <a:rPr lang="it-IT" sz="2700" b="0" dirty="0" smtClean="0"/>
              <a:t>Emerge la funzione del bilancio come </a:t>
            </a:r>
            <a:r>
              <a:rPr lang="it-IT" sz="2700" i="1" dirty="0" smtClean="0"/>
              <a:t>strumento di controllo a consuntivo </a:t>
            </a:r>
            <a:r>
              <a:rPr lang="it-IT" sz="2700" b="0" i="1" dirty="0" smtClean="0"/>
              <a:t>e a preventivo della gestione aziendale</a:t>
            </a:r>
            <a:r>
              <a:rPr lang="it-IT" sz="2700" b="0" dirty="0" smtClean="0"/>
              <a:t>, a vantaggio dei decisori interni.</a:t>
            </a:r>
          </a:p>
          <a:p>
            <a:pPr algn="just"/>
            <a:endParaRPr lang="it-IT" sz="2700" b="0" dirty="0"/>
          </a:p>
        </p:txBody>
      </p:sp>
    </p:spTree>
    <p:extLst>
      <p:ext uri="{BB962C8B-B14F-4D97-AF65-F5344CB8AC3E}">
        <p14:creationId xmlns:p14="http://schemas.microsoft.com/office/powerpoint/2010/main" val="1900128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6474</TotalTime>
  <Words>2940</Words>
  <Application>Microsoft Office PowerPoint</Application>
  <PresentationFormat>Widescreen</PresentationFormat>
  <Paragraphs>197</Paragraphs>
  <Slides>38</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38</vt:i4>
      </vt:variant>
    </vt:vector>
  </HeadingPairs>
  <TitlesOfParts>
    <vt:vector size="47" baseType="lpstr">
      <vt:lpstr>Arial</vt:lpstr>
      <vt:lpstr>Calibri</vt:lpstr>
      <vt:lpstr>Franklin Gothic Book</vt:lpstr>
      <vt:lpstr>Franklin Gothic Medium</vt:lpstr>
      <vt:lpstr>Tahoma</vt:lpstr>
      <vt:lpstr>TimesNewRoman</vt:lpstr>
      <vt:lpstr>Tunga</vt:lpstr>
      <vt:lpstr>Wingdings</vt:lpstr>
      <vt:lpstr>Angoli</vt:lpstr>
      <vt:lpstr>Presentazione standard di PowerPoint</vt:lpstr>
      <vt:lpstr>Didattica e ricevimento</vt:lpstr>
      <vt:lpstr>Ruolo e postulati del bilancio di esercizio</vt:lpstr>
      <vt:lpstr>Presentazione standard di PowerPoint</vt:lpstr>
      <vt:lpstr>Due Accezioni</vt:lpstr>
      <vt:lpstr>Presentazione standard di PowerPoint</vt:lpstr>
      <vt:lpstr>Presentazione standard di PowerPoint</vt:lpstr>
      <vt:lpstr>Bilancio come rendiconto</vt:lpstr>
      <vt:lpstr>Bilancio come strumento interno di controllo</vt:lpstr>
      <vt:lpstr>Bilancio come pacchetto informativo per lettori esterni</vt:lpstr>
      <vt:lpstr>Bilancio come pacchetto informativo per lettori esterni</vt:lpstr>
      <vt:lpstr>tutelata la funzione informativa verso l’esterno del bilancio </vt:lpstr>
      <vt:lpstr>IL QUADRO NORMATIVO</vt:lpstr>
      <vt:lpstr>Presentazione standard di PowerPoint</vt:lpstr>
      <vt:lpstr>Presentazione standard di PowerPoint</vt:lpstr>
      <vt:lpstr>Presentazione standard di PowerPoint</vt:lpstr>
      <vt:lpstr>Presentazione standard di PowerPoint</vt:lpstr>
      <vt:lpstr>Presentazione standard di PowerPoint</vt:lpstr>
      <vt:lpstr>I POSTULATI DEL BILANCIO DI ESERCIZIO SECONDO IL CODICE CIVILE</vt:lpstr>
      <vt:lpstr>Presentazione standard di PowerPoint</vt:lpstr>
      <vt:lpstr>Presentazione standard di PowerPoint</vt:lpstr>
      <vt:lpstr>I POSTULATI DI BILANCIO DELL’ ART. 2423 BIS </vt:lpstr>
      <vt:lpstr>Presentazione standard di PowerPoint</vt:lpstr>
      <vt:lpstr>Presentazione standard di PowerPoint</vt:lpstr>
      <vt:lpstr>Presentazione standard di PowerPoint</vt:lpstr>
      <vt:lpstr>Presentazione standard di PowerPoint</vt:lpstr>
      <vt:lpstr>Presentazione standard di PowerPoint</vt:lpstr>
      <vt:lpstr>I POSTULATI DEL BILANCIO DI ESERCIZIO SECONDO I PRINCIPI CONTABILI DELL’ OIC</vt:lpstr>
      <vt:lpstr>Presentazione standard di PowerPoint</vt:lpstr>
      <vt:lpstr>Prospettiva della continuità aziendale. </vt:lpstr>
      <vt:lpstr>Presentazione standard di PowerPoint</vt:lpstr>
      <vt:lpstr>Presentazione standard di PowerPoint</vt:lpstr>
      <vt:lpstr>Presentazione standard di PowerPoint</vt:lpstr>
      <vt:lpstr>Presentazione standard di PowerPoint</vt:lpstr>
      <vt:lpstr>Presentazione standard di PowerPoint</vt:lpstr>
      <vt:lpstr>I criteri di valutazione </vt:lpstr>
      <vt:lpstr>Presentazione standard di PowerPoint</vt:lpstr>
      <vt:lpstr>La scelta del criterio dipende dal fine.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Ruolo e postulati del bilancio di esercizio</dc:title>
  <dc:creator>master</dc:creator>
  <cp:lastModifiedBy>Raffaele</cp:lastModifiedBy>
  <cp:revision>88</cp:revision>
  <dcterms:created xsi:type="dcterms:W3CDTF">2019-01-18T11:04:03Z</dcterms:created>
  <dcterms:modified xsi:type="dcterms:W3CDTF">2023-03-02T19:40:56Z</dcterms:modified>
</cp:coreProperties>
</file>